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305" r:id="rId5"/>
    <p:sldId id="306" r:id="rId6"/>
    <p:sldId id="274" r:id="rId7"/>
    <p:sldId id="307" r:id="rId8"/>
    <p:sldId id="30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8" r:id="rId25"/>
    <p:sldId id="279" r:id="rId26"/>
    <p:sldId id="282" r:id="rId27"/>
    <p:sldId id="280" r:id="rId28"/>
    <p:sldId id="285" r:id="rId29"/>
    <p:sldId id="288" r:id="rId30"/>
    <p:sldId id="289" r:id="rId31"/>
    <p:sldId id="286" r:id="rId32"/>
    <p:sldId id="287" r:id="rId33"/>
    <p:sldId id="275" r:id="rId34"/>
    <p:sldId id="284" r:id="rId35"/>
    <p:sldId id="283" r:id="rId36"/>
    <p:sldId id="290" r:id="rId37"/>
    <p:sldId id="291" r:id="rId38"/>
    <p:sldId id="292" r:id="rId39"/>
    <p:sldId id="293" r:id="rId40"/>
    <p:sldId id="294" r:id="rId41"/>
    <p:sldId id="276" r:id="rId42"/>
    <p:sldId id="296" r:id="rId43"/>
    <p:sldId id="297" r:id="rId44"/>
    <p:sldId id="298" r:id="rId45"/>
    <p:sldId id="299" r:id="rId46"/>
    <p:sldId id="301" r:id="rId47"/>
    <p:sldId id="302" r:id="rId48"/>
    <p:sldId id="303" r:id="rId49"/>
    <p:sldId id="304" r:id="rId50"/>
    <p:sldId id="277" r:id="rId51"/>
    <p:sldId id="281" r:id="rId52"/>
  </p:sldIdLst>
  <p:sldSz cx="9144000" cy="6858000" type="screen4x3"/>
  <p:notesSz cx="6858000" cy="9144000"/>
  <p:embeddedFontLst>
    <p:embeddedFont>
      <p:font typeface="Candara" panose="020E0502030303020204" pitchFamily="34" charset="0"/>
      <p:regular r:id="rId54"/>
      <p:bold r:id="rId55"/>
      <p:italic r:id="rId56"/>
      <p:boldItalic r:id="rId57"/>
    </p:embeddedFont>
    <p:embeddedFont>
      <p:font typeface="Inter" panose="02000503000000020004" pitchFamily="2" charset="0"/>
      <p:regular r:id="rId58"/>
      <p:bold r:id="rId59"/>
    </p:embeddedFont>
    <p:embeddedFont>
      <p:font typeface="Noto Sans Symbols" pitchFamily="2" charset="0"/>
      <p:regular r:id="rId60"/>
      <p:bold r:id="rId61"/>
    </p:embeddedFont>
    <p:embeddedFont>
      <p:font typeface="Nunito" pitchFamily="2" charset="77"/>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8" roundtripDataSignature="AMtx7mg0lS4dI7rOckXWk+xE21+wYie6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48"/>
    <p:restoredTop sz="96357"/>
  </p:normalViewPr>
  <p:slideViewPr>
    <p:cSldViewPr snapToGrid="0">
      <p:cViewPr varScale="1">
        <p:scale>
          <a:sx n="134" d="100"/>
          <a:sy n="134" d="100"/>
        </p:scale>
        <p:origin x="2208"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5" name="Google Shape;5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3:notes"/>
          <p:cNvSpPr txBox="1">
            <a:spLocks noGrp="1"/>
          </p:cNvSpPr>
          <p:nvPr>
            <p:ph type="body" idx="1"/>
          </p:nvPr>
        </p:nvSpPr>
        <p:spPr>
          <a:xfrm>
            <a:off x="930275" y="3303588"/>
            <a:ext cx="7448550" cy="3128962"/>
          </a:xfrm>
          <a:prstGeom prst="rect">
            <a:avLst/>
          </a:prstGeom>
          <a:noFill/>
          <a:ln>
            <a:noFill/>
          </a:ln>
        </p:spPr>
        <p:txBody>
          <a:bodyPr spcFirstLastPara="1" wrap="square" lIns="92925" tIns="46450" rIns="92925" bIns="46450" anchor="t" anchorCtr="0">
            <a:normAutofit/>
          </a:bodyPr>
          <a:lstStyle/>
          <a:p>
            <a:pPr marL="457200" lvl="0" indent="-228600" algn="l" rtl="0">
              <a:lnSpc>
                <a:spcPct val="100000"/>
              </a:lnSpc>
              <a:spcBef>
                <a:spcPts val="363"/>
              </a:spcBef>
              <a:spcAft>
                <a:spcPts val="0"/>
              </a:spcAft>
              <a:buSzPts val="1400"/>
              <a:buNone/>
            </a:pPr>
            <a:endParaRPr>
              <a:latin typeface="Arial"/>
              <a:ea typeface="Arial"/>
              <a:cs typeface="Arial"/>
              <a:sym typeface="Arial"/>
            </a:endParaRPr>
          </a:p>
        </p:txBody>
      </p:sp>
      <p:sp>
        <p:nvSpPr>
          <p:cNvPr id="130" name="Google Shape;130;p13:notes"/>
          <p:cNvSpPr>
            <a:spLocks noGrp="1" noRot="1" noChangeAspect="1"/>
          </p:cNvSpPr>
          <p:nvPr>
            <p:ph type="sldImg" idx="2"/>
          </p:nvPr>
        </p:nvSpPr>
        <p:spPr>
          <a:xfrm>
            <a:off x="2917825" y="522288"/>
            <a:ext cx="3476625" cy="26066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7" name="Google Shape;13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5:notes"/>
          <p:cNvSpPr txBox="1">
            <a:spLocks noGrp="1"/>
          </p:cNvSpPr>
          <p:nvPr>
            <p:ph type="body" idx="1"/>
          </p:nvPr>
        </p:nvSpPr>
        <p:spPr>
          <a:xfrm>
            <a:off x="930275" y="3303588"/>
            <a:ext cx="7448550" cy="3128962"/>
          </a:xfrm>
          <a:prstGeom prst="rect">
            <a:avLst/>
          </a:prstGeom>
          <a:noFill/>
          <a:ln>
            <a:noFill/>
          </a:ln>
        </p:spPr>
        <p:txBody>
          <a:bodyPr spcFirstLastPara="1" wrap="square" lIns="92925" tIns="46450" rIns="92925" bIns="46450" anchor="t" anchorCtr="0">
            <a:normAutofit/>
          </a:bodyPr>
          <a:lstStyle/>
          <a:p>
            <a:pPr marL="457200" lvl="0" indent="-228600" algn="l" rtl="0">
              <a:lnSpc>
                <a:spcPct val="100000"/>
              </a:lnSpc>
              <a:spcBef>
                <a:spcPts val="363"/>
              </a:spcBef>
              <a:spcAft>
                <a:spcPts val="0"/>
              </a:spcAft>
              <a:buSzPts val="1400"/>
              <a:buNone/>
            </a:pPr>
            <a:endParaRPr>
              <a:latin typeface="Arial"/>
              <a:ea typeface="Arial"/>
              <a:cs typeface="Arial"/>
              <a:sym typeface="Arial"/>
            </a:endParaRPr>
          </a:p>
        </p:txBody>
      </p:sp>
      <p:sp>
        <p:nvSpPr>
          <p:cNvPr id="152" name="Google Shape;152;p15:notes"/>
          <p:cNvSpPr>
            <a:spLocks noGrp="1" noRot="1" noChangeAspect="1"/>
          </p:cNvSpPr>
          <p:nvPr>
            <p:ph type="sldImg" idx="2"/>
          </p:nvPr>
        </p:nvSpPr>
        <p:spPr>
          <a:xfrm>
            <a:off x="2917825" y="522288"/>
            <a:ext cx="3476625" cy="26066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6:notes"/>
          <p:cNvSpPr txBox="1">
            <a:spLocks noGrp="1"/>
          </p:cNvSpPr>
          <p:nvPr>
            <p:ph type="body" idx="1"/>
          </p:nvPr>
        </p:nvSpPr>
        <p:spPr>
          <a:xfrm>
            <a:off x="930275" y="3303588"/>
            <a:ext cx="7448550" cy="3128962"/>
          </a:xfrm>
          <a:prstGeom prst="rect">
            <a:avLst/>
          </a:prstGeom>
          <a:noFill/>
          <a:ln>
            <a:noFill/>
          </a:ln>
        </p:spPr>
        <p:txBody>
          <a:bodyPr spcFirstLastPara="1" wrap="square" lIns="92925" tIns="46450" rIns="92925" bIns="46450" anchor="t" anchorCtr="0">
            <a:normAutofit/>
          </a:bodyPr>
          <a:lstStyle/>
          <a:p>
            <a:pPr marL="457200" lvl="0" indent="-228600" algn="l" rtl="0">
              <a:lnSpc>
                <a:spcPct val="100000"/>
              </a:lnSpc>
              <a:spcBef>
                <a:spcPts val="363"/>
              </a:spcBef>
              <a:spcAft>
                <a:spcPts val="0"/>
              </a:spcAft>
              <a:buSzPts val="1400"/>
              <a:buNone/>
            </a:pPr>
            <a:endParaRPr>
              <a:latin typeface="Arial"/>
              <a:ea typeface="Arial"/>
              <a:cs typeface="Arial"/>
              <a:sym typeface="Arial"/>
            </a:endParaRPr>
          </a:p>
        </p:txBody>
      </p:sp>
      <p:sp>
        <p:nvSpPr>
          <p:cNvPr id="159" name="Google Shape;159;p16:notes"/>
          <p:cNvSpPr>
            <a:spLocks noGrp="1" noRot="1" noChangeAspect="1"/>
          </p:cNvSpPr>
          <p:nvPr>
            <p:ph type="sldImg" idx="2"/>
          </p:nvPr>
        </p:nvSpPr>
        <p:spPr>
          <a:xfrm>
            <a:off x="2917825" y="522288"/>
            <a:ext cx="3476625" cy="26066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txBox="1">
            <a:spLocks noGrp="1"/>
          </p:cNvSpPr>
          <p:nvPr>
            <p:ph type="body" idx="1"/>
          </p:nvPr>
        </p:nvSpPr>
        <p:spPr>
          <a:xfrm>
            <a:off x="930275" y="3303588"/>
            <a:ext cx="7448550" cy="3128962"/>
          </a:xfrm>
          <a:prstGeom prst="rect">
            <a:avLst/>
          </a:prstGeom>
          <a:noFill/>
          <a:ln>
            <a:noFill/>
          </a:ln>
        </p:spPr>
        <p:txBody>
          <a:bodyPr spcFirstLastPara="1" wrap="square" lIns="92925" tIns="46450" rIns="92925" bIns="46450" anchor="t" anchorCtr="0">
            <a:normAutofit/>
          </a:bodyPr>
          <a:lstStyle/>
          <a:p>
            <a:pPr marL="457200" lvl="0" indent="-228600" algn="l" rtl="0">
              <a:lnSpc>
                <a:spcPct val="100000"/>
              </a:lnSpc>
              <a:spcBef>
                <a:spcPts val="363"/>
              </a:spcBef>
              <a:spcAft>
                <a:spcPts val="0"/>
              </a:spcAft>
              <a:buSzPts val="1400"/>
              <a:buNone/>
            </a:pPr>
            <a:endParaRPr>
              <a:latin typeface="Arial"/>
              <a:ea typeface="Arial"/>
              <a:cs typeface="Arial"/>
              <a:sym typeface="Arial"/>
            </a:endParaRPr>
          </a:p>
        </p:txBody>
      </p:sp>
      <p:sp>
        <p:nvSpPr>
          <p:cNvPr id="176" name="Google Shape;176;p17:notes"/>
          <p:cNvSpPr>
            <a:spLocks noGrp="1" noRot="1" noChangeAspect="1"/>
          </p:cNvSpPr>
          <p:nvPr>
            <p:ph type="sldImg" idx="2"/>
          </p:nvPr>
        </p:nvSpPr>
        <p:spPr>
          <a:xfrm>
            <a:off x="2917825" y="522288"/>
            <a:ext cx="3476625" cy="26066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8:notes"/>
          <p:cNvSpPr txBox="1">
            <a:spLocks noGrp="1"/>
          </p:cNvSpPr>
          <p:nvPr>
            <p:ph type="body" idx="1"/>
          </p:nvPr>
        </p:nvSpPr>
        <p:spPr>
          <a:xfrm>
            <a:off x="930275" y="3303588"/>
            <a:ext cx="7448550" cy="3128962"/>
          </a:xfrm>
          <a:prstGeom prst="rect">
            <a:avLst/>
          </a:prstGeom>
          <a:noFill/>
          <a:ln>
            <a:noFill/>
          </a:ln>
        </p:spPr>
        <p:txBody>
          <a:bodyPr spcFirstLastPara="1" wrap="square" lIns="92925" tIns="46450" rIns="92925" bIns="46450" anchor="t" anchorCtr="0">
            <a:normAutofit/>
          </a:bodyPr>
          <a:lstStyle/>
          <a:p>
            <a:pPr marL="457200" lvl="0" indent="-228600" algn="l" rtl="0">
              <a:lnSpc>
                <a:spcPct val="100000"/>
              </a:lnSpc>
              <a:spcBef>
                <a:spcPts val="363"/>
              </a:spcBef>
              <a:spcAft>
                <a:spcPts val="0"/>
              </a:spcAft>
              <a:buSzPts val="1400"/>
              <a:buNone/>
            </a:pPr>
            <a:endParaRPr>
              <a:latin typeface="Arial"/>
              <a:ea typeface="Arial"/>
              <a:cs typeface="Arial"/>
              <a:sym typeface="Arial"/>
            </a:endParaRPr>
          </a:p>
        </p:txBody>
      </p:sp>
      <p:sp>
        <p:nvSpPr>
          <p:cNvPr id="262" name="Google Shape;262;p18:notes"/>
          <p:cNvSpPr>
            <a:spLocks noGrp="1" noRot="1" noChangeAspect="1"/>
          </p:cNvSpPr>
          <p:nvPr>
            <p:ph type="sldImg" idx="2"/>
          </p:nvPr>
        </p:nvSpPr>
        <p:spPr>
          <a:xfrm>
            <a:off x="2917825" y="522288"/>
            <a:ext cx="3476625" cy="26066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9:notes"/>
          <p:cNvSpPr txBox="1">
            <a:spLocks noGrp="1"/>
          </p:cNvSpPr>
          <p:nvPr>
            <p:ph type="body" idx="1"/>
          </p:nvPr>
        </p:nvSpPr>
        <p:spPr>
          <a:xfrm>
            <a:off x="930275" y="3303588"/>
            <a:ext cx="7448550" cy="3128962"/>
          </a:xfrm>
          <a:prstGeom prst="rect">
            <a:avLst/>
          </a:prstGeom>
          <a:noFill/>
          <a:ln>
            <a:noFill/>
          </a:ln>
        </p:spPr>
        <p:txBody>
          <a:bodyPr spcFirstLastPara="1" wrap="square" lIns="92925" tIns="46450" rIns="92925" bIns="46450" anchor="t" anchorCtr="0">
            <a:normAutofit/>
          </a:bodyPr>
          <a:lstStyle/>
          <a:p>
            <a:pPr marL="457200" lvl="0" indent="-228600" algn="l" rtl="0">
              <a:lnSpc>
                <a:spcPct val="100000"/>
              </a:lnSpc>
              <a:spcBef>
                <a:spcPts val="363"/>
              </a:spcBef>
              <a:spcAft>
                <a:spcPts val="0"/>
              </a:spcAft>
              <a:buSzPts val="1400"/>
              <a:buNone/>
            </a:pPr>
            <a:endParaRPr>
              <a:latin typeface="Arial"/>
              <a:ea typeface="Arial"/>
              <a:cs typeface="Arial"/>
              <a:sym typeface="Arial"/>
            </a:endParaRPr>
          </a:p>
        </p:txBody>
      </p:sp>
      <p:sp>
        <p:nvSpPr>
          <p:cNvPr id="331" name="Google Shape;331;p19:notes"/>
          <p:cNvSpPr>
            <a:spLocks noGrp="1" noRot="1" noChangeAspect="1"/>
          </p:cNvSpPr>
          <p:nvPr>
            <p:ph type="sldImg" idx="2"/>
          </p:nvPr>
        </p:nvSpPr>
        <p:spPr>
          <a:xfrm>
            <a:off x="2917825" y="522288"/>
            <a:ext cx="3476625" cy="26066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0:notes"/>
          <p:cNvSpPr txBox="1">
            <a:spLocks noGrp="1"/>
          </p:cNvSpPr>
          <p:nvPr>
            <p:ph type="body" idx="1"/>
          </p:nvPr>
        </p:nvSpPr>
        <p:spPr>
          <a:xfrm>
            <a:off x="930275" y="3303588"/>
            <a:ext cx="7448550" cy="3128962"/>
          </a:xfrm>
          <a:prstGeom prst="rect">
            <a:avLst/>
          </a:prstGeom>
          <a:noFill/>
          <a:ln>
            <a:noFill/>
          </a:ln>
        </p:spPr>
        <p:txBody>
          <a:bodyPr spcFirstLastPara="1" wrap="square" lIns="92925" tIns="46450" rIns="92925" bIns="46450" anchor="t" anchorCtr="0">
            <a:normAutofit/>
          </a:bodyPr>
          <a:lstStyle/>
          <a:p>
            <a:pPr marL="457200" lvl="0" indent="-228600" algn="l" rtl="0">
              <a:lnSpc>
                <a:spcPct val="100000"/>
              </a:lnSpc>
              <a:spcBef>
                <a:spcPts val="363"/>
              </a:spcBef>
              <a:spcAft>
                <a:spcPts val="0"/>
              </a:spcAft>
              <a:buSzPts val="1400"/>
              <a:buNone/>
            </a:pPr>
            <a:endParaRPr>
              <a:latin typeface="Arial"/>
              <a:ea typeface="Arial"/>
              <a:cs typeface="Arial"/>
              <a:sym typeface="Arial"/>
            </a:endParaRPr>
          </a:p>
        </p:txBody>
      </p:sp>
      <p:sp>
        <p:nvSpPr>
          <p:cNvPr id="343" name="Google Shape;343;p20:notes"/>
          <p:cNvSpPr>
            <a:spLocks noGrp="1" noRot="1" noChangeAspect="1"/>
          </p:cNvSpPr>
          <p:nvPr>
            <p:ph type="sldImg" idx="2"/>
          </p:nvPr>
        </p:nvSpPr>
        <p:spPr>
          <a:xfrm>
            <a:off x="2917825" y="522288"/>
            <a:ext cx="3476625" cy="26066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0" name="Google Shape;35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9758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 name="Google Shape;6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7" name="Google Shape;36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7" name="Google Shape;36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0206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7" name="Google Shape;37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7" name="Google Shape;38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 name="Google Shape;7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 name="Google Shape;8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0:notes"/>
          <p:cNvSpPr txBox="1">
            <a:spLocks noGrp="1"/>
          </p:cNvSpPr>
          <p:nvPr>
            <p:ph type="body" idx="1"/>
          </p:nvPr>
        </p:nvSpPr>
        <p:spPr>
          <a:xfrm>
            <a:off x="930275" y="3303588"/>
            <a:ext cx="7448550" cy="3128962"/>
          </a:xfrm>
          <a:prstGeom prst="rect">
            <a:avLst/>
          </a:prstGeom>
          <a:noFill/>
          <a:ln>
            <a:noFill/>
          </a:ln>
        </p:spPr>
        <p:txBody>
          <a:bodyPr spcFirstLastPara="1" wrap="square" lIns="92925" tIns="46450" rIns="92925" bIns="46450" anchor="t" anchorCtr="0">
            <a:normAutofit/>
          </a:bodyPr>
          <a:lstStyle/>
          <a:p>
            <a:pPr marL="457200" lvl="0" indent="-228600" algn="l" rtl="0">
              <a:lnSpc>
                <a:spcPct val="100000"/>
              </a:lnSpc>
              <a:spcBef>
                <a:spcPts val="363"/>
              </a:spcBef>
              <a:spcAft>
                <a:spcPts val="0"/>
              </a:spcAft>
              <a:buSzPts val="1400"/>
              <a:buNone/>
            </a:pPr>
            <a:endParaRPr>
              <a:latin typeface="Arial"/>
              <a:ea typeface="Arial"/>
              <a:cs typeface="Arial"/>
              <a:sym typeface="Arial"/>
            </a:endParaRPr>
          </a:p>
        </p:txBody>
      </p:sp>
      <p:sp>
        <p:nvSpPr>
          <p:cNvPr id="91" name="Google Shape;91;p10:notes"/>
          <p:cNvSpPr>
            <a:spLocks noGrp="1" noRot="1" noChangeAspect="1"/>
          </p:cNvSpPr>
          <p:nvPr>
            <p:ph type="sldImg" idx="2"/>
          </p:nvPr>
        </p:nvSpPr>
        <p:spPr>
          <a:xfrm>
            <a:off x="2917825" y="522288"/>
            <a:ext cx="3476625" cy="26066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8" name="Google Shape;9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1:notes"/>
          <p:cNvSpPr txBox="1">
            <a:spLocks noGrp="1"/>
          </p:cNvSpPr>
          <p:nvPr>
            <p:ph type="body" idx="1"/>
          </p:nvPr>
        </p:nvSpPr>
        <p:spPr>
          <a:xfrm>
            <a:off x="930275" y="3303588"/>
            <a:ext cx="7448550" cy="3128962"/>
          </a:xfrm>
          <a:prstGeom prst="rect">
            <a:avLst/>
          </a:prstGeom>
          <a:noFill/>
          <a:ln>
            <a:noFill/>
          </a:ln>
        </p:spPr>
        <p:txBody>
          <a:bodyPr spcFirstLastPara="1" wrap="square" lIns="92925" tIns="46450" rIns="92925" bIns="46450" anchor="t" anchorCtr="0">
            <a:normAutofit/>
          </a:bodyPr>
          <a:lstStyle/>
          <a:p>
            <a:pPr marL="457200" lvl="0" indent="-228600" algn="l" rtl="0">
              <a:lnSpc>
                <a:spcPct val="100000"/>
              </a:lnSpc>
              <a:spcBef>
                <a:spcPts val="363"/>
              </a:spcBef>
              <a:spcAft>
                <a:spcPts val="0"/>
              </a:spcAft>
              <a:buSzPts val="1400"/>
              <a:buNone/>
            </a:pPr>
            <a:endParaRPr>
              <a:latin typeface="Arial"/>
              <a:ea typeface="Arial"/>
              <a:cs typeface="Arial"/>
              <a:sym typeface="Arial"/>
            </a:endParaRPr>
          </a:p>
        </p:txBody>
      </p:sp>
      <p:sp>
        <p:nvSpPr>
          <p:cNvPr id="105" name="Google Shape;105;p11:notes"/>
          <p:cNvSpPr>
            <a:spLocks noGrp="1" noRot="1" noChangeAspect="1"/>
          </p:cNvSpPr>
          <p:nvPr>
            <p:ph type="sldImg" idx="2"/>
          </p:nvPr>
        </p:nvSpPr>
        <p:spPr>
          <a:xfrm>
            <a:off x="2917825" y="522288"/>
            <a:ext cx="3476625" cy="26066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2" name="Google Shape;12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22CS016</a:t>
            </a:r>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grpSp>
        <p:nvGrpSpPr>
          <p:cNvPr id="37" name="Google Shape;37;p9"/>
          <p:cNvGrpSpPr/>
          <p:nvPr/>
        </p:nvGrpSpPr>
        <p:grpSpPr>
          <a:xfrm>
            <a:off x="6146800" y="0"/>
            <a:ext cx="2997200" cy="876300"/>
            <a:chOff x="6096000" y="3924300"/>
            <a:chExt cx="2997200" cy="876300"/>
          </a:xfrm>
        </p:grpSpPr>
        <p:sp>
          <p:nvSpPr>
            <p:cNvPr id="38" name="Google Shape;38;p9"/>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pic>
          <p:nvPicPr>
            <p:cNvPr id="39" name="Google Shape;39;p9"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40" name="Google Shape;40;p9"/>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pic>
          <p:nvPicPr>
            <p:cNvPr id="41" name="Google Shape;41;p9" descr="University_logo.jpg"/>
            <p:cNvPicPr preferRelativeResize="0"/>
            <p:nvPr/>
          </p:nvPicPr>
          <p:blipFill rotWithShape="1">
            <a:blip r:embed="rId3">
              <a:alphaModFix/>
            </a:blip>
            <a:srcRect/>
            <a:stretch/>
          </p:blipFill>
          <p:spPr>
            <a:xfrm>
              <a:off x="6572250" y="4257209"/>
              <a:ext cx="1876609" cy="457666"/>
            </a:xfrm>
            <a:prstGeom prst="rect">
              <a:avLst/>
            </a:prstGeom>
            <a:noFill/>
            <a:ln>
              <a:noFill/>
            </a:ln>
          </p:spPr>
        </p:pic>
      </p:grpSp>
      <p:pic>
        <p:nvPicPr>
          <p:cNvPr id="42" name="Google Shape;42;p9"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43" name="Google Shape;43;p9"/>
          <p:cNvGrpSpPr/>
          <p:nvPr/>
        </p:nvGrpSpPr>
        <p:grpSpPr>
          <a:xfrm>
            <a:off x="6146800" y="0"/>
            <a:ext cx="2997200" cy="876300"/>
            <a:chOff x="6096000" y="3924300"/>
            <a:chExt cx="2997200" cy="876300"/>
          </a:xfrm>
        </p:grpSpPr>
        <p:sp>
          <p:nvSpPr>
            <p:cNvPr id="44" name="Google Shape;44;p9"/>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pic>
          <p:nvPicPr>
            <p:cNvPr id="45" name="Google Shape;45;p9"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46" name="Google Shape;46;p9"/>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Arial"/>
                <a:ea typeface="Arial"/>
                <a:cs typeface="Arial"/>
                <a:sym typeface="Arial"/>
              </a:endParaRPr>
            </a:p>
          </p:txBody>
        </p:sp>
      </p:grpSp>
      <p:pic>
        <p:nvPicPr>
          <p:cNvPr id="47" name="Google Shape;47;p9"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
        <p:nvSpPr>
          <p:cNvPr id="48" name="Google Shape;48;p9"/>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 name="Google Shape;49;p9"/>
          <p:cNvSpPr txBox="1">
            <a:spLocks noGrp="1"/>
          </p:cNvSpPr>
          <p:nvPr>
            <p:ph type="subTitle" idx="1"/>
          </p:nvPr>
        </p:nvSpPr>
        <p:spPr>
          <a:xfrm>
            <a:off x="533400" y="1371600"/>
            <a:ext cx="8153400" cy="47244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80"/>
              </a:spcBef>
              <a:spcAft>
                <a:spcPts val="0"/>
              </a:spcAft>
              <a:buClr>
                <a:schemeClr val="dk1"/>
              </a:buClr>
              <a:buSzPts val="3200"/>
              <a:buNone/>
              <a:defRPr>
                <a:solidFill>
                  <a:schemeClr val="dk1"/>
                </a:solidFill>
              </a:defRPr>
            </a:lvl1pPr>
            <a:lvl2pPr lvl="1" algn="ctr">
              <a:lnSpc>
                <a:spcPct val="100000"/>
              </a:lnSpc>
              <a:spcBef>
                <a:spcPts val="420"/>
              </a:spcBef>
              <a:spcAft>
                <a:spcPts val="0"/>
              </a:spcAft>
              <a:buClr>
                <a:srgbClr val="888888"/>
              </a:buClr>
              <a:buSzPts val="2800"/>
              <a:buNone/>
              <a:defRPr>
                <a:solidFill>
                  <a:srgbClr val="888888"/>
                </a:solidFill>
              </a:defRPr>
            </a:lvl2pPr>
            <a:lvl3pPr lvl="2" algn="ctr">
              <a:lnSpc>
                <a:spcPct val="100000"/>
              </a:lnSpc>
              <a:spcBef>
                <a:spcPts val="360"/>
              </a:spcBef>
              <a:spcAft>
                <a:spcPts val="0"/>
              </a:spcAft>
              <a:buClr>
                <a:srgbClr val="888888"/>
              </a:buClr>
              <a:buSzPts val="2400"/>
              <a:buNone/>
              <a:defRPr>
                <a:solidFill>
                  <a:srgbClr val="888888"/>
                </a:solidFill>
              </a:defRPr>
            </a:lvl3pPr>
            <a:lvl4pPr lvl="3" algn="ctr">
              <a:lnSpc>
                <a:spcPct val="100000"/>
              </a:lnSpc>
              <a:spcBef>
                <a:spcPts val="300"/>
              </a:spcBef>
              <a:spcAft>
                <a:spcPts val="0"/>
              </a:spcAft>
              <a:buClr>
                <a:srgbClr val="888888"/>
              </a:buClr>
              <a:buSzPts val="2000"/>
              <a:buNone/>
              <a:defRPr>
                <a:solidFill>
                  <a:srgbClr val="888888"/>
                </a:solidFill>
              </a:defRPr>
            </a:lvl4pPr>
            <a:lvl5pPr lvl="4" algn="ctr">
              <a:lnSpc>
                <a:spcPct val="100000"/>
              </a:lnSpc>
              <a:spcBef>
                <a:spcPts val="300"/>
              </a:spcBef>
              <a:spcAft>
                <a:spcPts val="0"/>
              </a:spcAft>
              <a:buClr>
                <a:srgbClr val="888888"/>
              </a:buClr>
              <a:buSzPts val="2000"/>
              <a:buNone/>
              <a:defRPr>
                <a:solidFill>
                  <a:srgbClr val="888888"/>
                </a:solidFill>
              </a:defRPr>
            </a:lvl5pPr>
            <a:lvl6pPr lvl="5" algn="ctr">
              <a:lnSpc>
                <a:spcPct val="100000"/>
              </a:lnSpc>
              <a:spcBef>
                <a:spcPts val="300"/>
              </a:spcBef>
              <a:spcAft>
                <a:spcPts val="0"/>
              </a:spcAft>
              <a:buClr>
                <a:srgbClr val="888888"/>
              </a:buClr>
              <a:buSzPts val="2000"/>
              <a:buNone/>
              <a:defRPr>
                <a:solidFill>
                  <a:srgbClr val="888888"/>
                </a:solidFill>
              </a:defRPr>
            </a:lvl6pPr>
            <a:lvl7pPr lvl="6" algn="ctr">
              <a:lnSpc>
                <a:spcPct val="100000"/>
              </a:lnSpc>
              <a:spcBef>
                <a:spcPts val="300"/>
              </a:spcBef>
              <a:spcAft>
                <a:spcPts val="0"/>
              </a:spcAft>
              <a:buClr>
                <a:srgbClr val="888888"/>
              </a:buClr>
              <a:buSzPts val="2000"/>
              <a:buNone/>
              <a:defRPr>
                <a:solidFill>
                  <a:srgbClr val="888888"/>
                </a:solidFill>
              </a:defRPr>
            </a:lvl7pPr>
            <a:lvl8pPr lvl="7" algn="ctr">
              <a:lnSpc>
                <a:spcPct val="100000"/>
              </a:lnSpc>
              <a:spcBef>
                <a:spcPts val="300"/>
              </a:spcBef>
              <a:spcAft>
                <a:spcPts val="0"/>
              </a:spcAft>
              <a:buClr>
                <a:srgbClr val="888888"/>
              </a:buClr>
              <a:buSzPts val="2000"/>
              <a:buNone/>
              <a:defRPr>
                <a:solidFill>
                  <a:srgbClr val="888888"/>
                </a:solidFill>
              </a:defRPr>
            </a:lvl8pPr>
            <a:lvl9pPr lvl="8" algn="ctr">
              <a:lnSpc>
                <a:spcPct val="100000"/>
              </a:lnSpc>
              <a:spcBef>
                <a:spcPts val="300"/>
              </a:spcBef>
              <a:spcAft>
                <a:spcPts val="0"/>
              </a:spcAft>
              <a:buClr>
                <a:srgbClr val="888888"/>
              </a:buClr>
              <a:buSzPts val="2000"/>
              <a:buNone/>
              <a:defRPr>
                <a:solidFill>
                  <a:srgbClr val="888888"/>
                </a:solidFill>
              </a:defRPr>
            </a:lvl9pPr>
          </a:lstStyle>
          <a:p>
            <a:endParaRPr/>
          </a:p>
        </p:txBody>
      </p:sp>
      <p:sp>
        <p:nvSpPr>
          <p:cNvPr id="50" name="Google Shape;50;p9"/>
          <p:cNvSpPr txBox="1">
            <a:spLocks noGrp="1"/>
          </p:cNvSpPr>
          <p:nvPr>
            <p:ph type="dt" idx="10"/>
          </p:nvPr>
        </p:nvSpPr>
        <p:spPr>
          <a:xfrm>
            <a:off x="228600" y="6324600"/>
            <a:ext cx="2133600" cy="381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22CS016</a:t>
            </a:r>
            <a:endParaRPr/>
          </a:p>
        </p:txBody>
      </p:sp>
      <p:sp>
        <p:nvSpPr>
          <p:cNvPr id="51" name="Google Shape;51;p9"/>
          <p:cNvSpPr txBox="1">
            <a:spLocks noGrp="1"/>
          </p:cNvSpPr>
          <p:nvPr>
            <p:ph type="ftr" idx="11"/>
          </p:nvPr>
        </p:nvSpPr>
        <p:spPr>
          <a:xfrm>
            <a:off x="2971800" y="6248400"/>
            <a:ext cx="3048000" cy="457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6705600" y="6356350"/>
            <a:ext cx="22098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000000"/>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000000"/>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000000"/>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000000"/>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000000"/>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000000"/>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000000"/>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000000"/>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r>
              <a:rPr lang="en-IN"/>
              <a:t>22CS016</a:t>
            </a:r>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4">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4">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4">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5">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oleObject" Target="../embeddings/oleObject2.bin"/><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geeksforgeeks.org/flip-flop-types-their-conversion-and-applications/" TargetMode="External"/><Relationship Id="rId2" Type="http://schemas.openxmlformats.org/officeDocument/2006/relationships/hyperlink" Target="https://www.geeksforgeeks.org/introduction-of-sequential-circuits/"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eksforgeeks.org/shift-registers-in-digital-logic/" TargetMode="External"/><Relationship Id="rId2" Type="http://schemas.openxmlformats.org/officeDocument/2006/relationships/hyperlink" Target="https://www.geeksforgeeks.org/counters-in-digital-logic/" TargetMode="External"/><Relationship Id="rId1" Type="http://schemas.openxmlformats.org/officeDocument/2006/relationships/slideLayout" Target="../slideLayouts/slideLayout2.xml"/><Relationship Id="rId5" Type="http://schemas.openxmlformats.org/officeDocument/2006/relationships/hyperlink" Target="https://www.geeksforgeeks.org/random-access-memory-ram/" TargetMode="External"/><Relationship Id="rId4" Type="http://schemas.openxmlformats.org/officeDocument/2006/relationships/hyperlink" Target="https://www.geeksforgeeks.org/introduction-to-memory-and-memory-uni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22CS016</a:t>
            </a:r>
            <a:endParaRPr/>
          </a:p>
        </p:txBody>
      </p:sp>
      <p:sp>
        <p:nvSpPr>
          <p:cNvPr id="58" name="Google Shape;58;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59" name="Google Shape;59;p1"/>
          <p:cNvSpPr txBox="1"/>
          <p:nvPr/>
        </p:nvSpPr>
        <p:spPr>
          <a:xfrm>
            <a:off x="0" y="838200"/>
            <a:ext cx="9144000" cy="6019800"/>
          </a:xfrm>
          <a:prstGeom prst="rect">
            <a:avLst/>
          </a:prstGeom>
          <a:noFill/>
          <a:ln>
            <a:noFill/>
          </a:ln>
        </p:spPr>
        <p:txBody>
          <a:bodyPr spcFirstLastPara="1" wrap="square" lIns="91425" tIns="331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Candara"/>
              <a:ea typeface="Candara"/>
              <a:cs typeface="Candara"/>
              <a:sym typeface="Candara"/>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rgbClr val="FF0000"/>
                </a:solidFill>
                <a:latin typeface="Candara"/>
                <a:ea typeface="Candara"/>
                <a:cs typeface="Candara"/>
                <a:sym typeface="Candara"/>
              </a:rPr>
              <a:t>TOPIC: </a:t>
            </a:r>
            <a:endParaRPr sz="3200" b="1" i="0" u="none" strike="noStrike" cap="none" dirty="0">
              <a:solidFill>
                <a:srgbClr val="FF0000"/>
              </a:solidFill>
              <a:latin typeface="Candara"/>
              <a:ea typeface="Candara"/>
              <a:cs typeface="Candara"/>
              <a:sym typeface="Candara"/>
            </a:endParaRPr>
          </a:p>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rgbClr val="FF0000"/>
                </a:solidFill>
                <a:latin typeface="Calibri"/>
                <a:ea typeface="Calibri"/>
                <a:cs typeface="Calibri"/>
                <a:sym typeface="Calibri"/>
              </a:rPr>
              <a:t>Introduction Flip-Flops and Its Types </a:t>
            </a:r>
            <a:endParaRPr sz="2800" b="0" i="0" u="none" strike="noStrike" cap="none" dirty="0">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Candara"/>
              <a:ea typeface="Candara"/>
              <a:cs typeface="Candara"/>
              <a:sym typeface="Candara"/>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Candara"/>
              <a:ea typeface="Candara"/>
              <a:cs typeface="Candara"/>
              <a:sym typeface="Candara"/>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Candara"/>
              <a:ea typeface="Candara"/>
              <a:cs typeface="Candara"/>
              <a:sym typeface="Candara"/>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rgbClr val="FF0000"/>
              </a:solidFill>
              <a:latin typeface="Candara"/>
              <a:ea typeface="Candara"/>
              <a:cs typeface="Candara"/>
              <a:sym typeface="Candara"/>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chemeClr val="dk1"/>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Sequential Circuits </a:t>
            </a:r>
            <a:endParaRPr/>
          </a:p>
        </p:txBody>
      </p:sp>
      <p:sp>
        <p:nvSpPr>
          <p:cNvPr id="86" name="Google Shape;8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87" name="Google Shape;87;p5"/>
          <p:cNvSpPr txBox="1"/>
          <p:nvPr/>
        </p:nvSpPr>
        <p:spPr>
          <a:xfrm>
            <a:off x="109756" y="1016336"/>
            <a:ext cx="8865432" cy="193899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sequential circuit is a special type of circuit that has a series of inputs and outputs. The outputs of the sequential circuits depend on both the combination of present inputs and previous outputs. The previous output is treated as the present state. So, the sequential circuit contains the combinational circuit and its memory storage elements. A sequential circuit doesn't need to always contain a combinational circuit. So, the sequential circuit can contain only the memory element.</a:t>
            </a:r>
            <a:endParaRPr sz="1600" b="0" i="0" u="none" strike="noStrike" cap="none">
              <a:solidFill>
                <a:schemeClr val="dk1"/>
              </a:solidFill>
              <a:latin typeface="Times New Roman"/>
              <a:ea typeface="Times New Roman"/>
              <a:cs typeface="Times New Roman"/>
              <a:sym typeface="Times New Roman"/>
            </a:endParaRPr>
          </a:p>
        </p:txBody>
      </p:sp>
      <p:pic>
        <p:nvPicPr>
          <p:cNvPr id="88" name="Google Shape;88;p5" descr="Introduction"/>
          <p:cNvPicPr preferRelativeResize="0"/>
          <p:nvPr/>
        </p:nvPicPr>
        <p:blipFill rotWithShape="1">
          <a:blip r:embed="rId3">
            <a:alphaModFix/>
          </a:blip>
          <a:srcRect/>
          <a:stretch/>
        </p:blipFill>
        <p:spPr>
          <a:xfrm>
            <a:off x="2333625" y="3355975"/>
            <a:ext cx="4476750" cy="3000375"/>
          </a:xfrm>
          <a:prstGeom prst="rect">
            <a:avLst/>
          </a:prstGeom>
          <a:noFill/>
          <a:ln>
            <a:noFill/>
          </a:ln>
        </p:spPr>
      </p:pic>
      <p:sp>
        <p:nvSpPr>
          <p:cNvPr id="2" name="Date Placeholder 1">
            <a:extLst>
              <a:ext uri="{FF2B5EF4-FFF2-40B4-BE49-F238E27FC236}">
                <a16:creationId xmlns:a16="http://schemas.microsoft.com/office/drawing/2014/main" id="{681F3E98-D34F-43B1-4245-A27EBD38B6A1}"/>
              </a:ext>
            </a:extLst>
          </p:cNvPr>
          <p:cNvSpPr>
            <a:spLocks noGrp="1"/>
          </p:cNvSpPr>
          <p:nvPr>
            <p:ph type="dt" idx="10"/>
          </p:nvPr>
        </p:nvSpPr>
        <p:spPr/>
        <p:txBody>
          <a:bodyPr/>
          <a:lstStyle/>
          <a:p>
            <a:r>
              <a:rPr lang="en-IN"/>
              <a:t>22CS016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0"/>
          <p:cNvSpPr txBox="1">
            <a:spLocks noGrp="1"/>
          </p:cNvSpPr>
          <p:nvPr>
            <p:ph type="ctrTitle"/>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000">
                <a:latin typeface="Calibri"/>
                <a:ea typeface="Calibri"/>
                <a:cs typeface="Calibri"/>
                <a:sym typeface="Calibri"/>
              </a:rPr>
              <a:t> </a:t>
            </a:r>
            <a:endParaRPr/>
          </a:p>
        </p:txBody>
      </p:sp>
      <p:sp>
        <p:nvSpPr>
          <p:cNvPr id="94" name="Google Shape;94;p10"/>
          <p:cNvSpPr txBox="1"/>
          <p:nvPr/>
        </p:nvSpPr>
        <p:spPr>
          <a:xfrm>
            <a:off x="457200" y="0"/>
            <a:ext cx="7772400" cy="76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chemeClr val="dk1"/>
                </a:solidFill>
                <a:latin typeface="Times New Roman"/>
                <a:ea typeface="Times New Roman"/>
                <a:cs typeface="Times New Roman"/>
                <a:sym typeface="Times New Roman"/>
              </a:rPr>
              <a:t>Introduction</a:t>
            </a:r>
            <a:endParaRPr sz="3000" b="0" i="0" u="none" strike="noStrike" cap="none">
              <a:solidFill>
                <a:schemeClr val="dk1"/>
              </a:solidFill>
              <a:latin typeface="Calibri"/>
              <a:ea typeface="Calibri"/>
              <a:cs typeface="Calibri"/>
              <a:sym typeface="Calibri"/>
            </a:endParaRPr>
          </a:p>
        </p:txBody>
      </p:sp>
      <p:sp>
        <p:nvSpPr>
          <p:cNvPr id="95" name="Google Shape;95;p10"/>
          <p:cNvSpPr txBox="1"/>
          <p:nvPr/>
        </p:nvSpPr>
        <p:spPr>
          <a:xfrm>
            <a:off x="457200" y="762000"/>
            <a:ext cx="7543800" cy="46482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480"/>
              </a:spcBef>
              <a:spcAft>
                <a:spcPts val="0"/>
              </a:spcAft>
              <a:buClr>
                <a:schemeClr val="dk1"/>
              </a:buClr>
              <a:buSzPts val="3360"/>
              <a:buFont typeface="Noto Sans Symbols"/>
              <a:buChar char="▪"/>
            </a:pPr>
            <a:r>
              <a:rPr lang="en-US" sz="2800" b="0" i="0" u="none" strike="noStrike" cap="none">
                <a:solidFill>
                  <a:schemeClr val="dk1"/>
                </a:solidFill>
                <a:latin typeface="Calibri"/>
                <a:ea typeface="Calibri"/>
                <a:cs typeface="Calibri"/>
                <a:sym typeface="Calibri"/>
              </a:rPr>
              <a:t>There are two types of sequential circuits:</a:t>
            </a:r>
            <a:endParaRPr/>
          </a:p>
          <a:p>
            <a:pPr marL="914400" marR="0" lvl="1" indent="-406400" algn="l" rtl="0">
              <a:lnSpc>
                <a:spcPct val="100000"/>
              </a:lnSpc>
              <a:spcBef>
                <a:spcPts val="420"/>
              </a:spcBef>
              <a:spcAft>
                <a:spcPts val="0"/>
              </a:spcAft>
              <a:buClr>
                <a:srgbClr val="888888"/>
              </a:buClr>
              <a:buSzPts val="2160"/>
              <a:buFont typeface="Noto Sans Symbols"/>
              <a:buChar char="❖"/>
            </a:pPr>
            <a:r>
              <a:rPr lang="en-US" sz="2400" b="0" i="1" u="none" strike="noStrike" cap="none">
                <a:solidFill>
                  <a:srgbClr val="0000CC"/>
                </a:solidFill>
                <a:latin typeface="Calibri"/>
                <a:ea typeface="Calibri"/>
                <a:cs typeface="Calibri"/>
                <a:sym typeface="Calibri"/>
              </a:rPr>
              <a:t>synchronous</a:t>
            </a:r>
            <a:r>
              <a:rPr lang="en-US" sz="2400" b="0" i="0" u="none" strike="noStrike" cap="none">
                <a:solidFill>
                  <a:srgbClr val="888888"/>
                </a:solidFill>
                <a:latin typeface="Calibri"/>
                <a:ea typeface="Calibri"/>
                <a:cs typeface="Calibri"/>
                <a:sym typeface="Calibri"/>
              </a:rPr>
              <a:t>: outputs change only at specific time</a:t>
            </a:r>
            <a:endParaRPr/>
          </a:p>
          <a:p>
            <a:pPr marL="914400" marR="0" lvl="1" indent="-406400" algn="l" rtl="0">
              <a:lnSpc>
                <a:spcPct val="100000"/>
              </a:lnSpc>
              <a:spcBef>
                <a:spcPts val="420"/>
              </a:spcBef>
              <a:spcAft>
                <a:spcPts val="0"/>
              </a:spcAft>
              <a:buClr>
                <a:srgbClr val="888888"/>
              </a:buClr>
              <a:buSzPts val="2160"/>
              <a:buFont typeface="Noto Sans Symbols"/>
              <a:buChar char="❖"/>
            </a:pPr>
            <a:r>
              <a:rPr lang="en-US" sz="2400" b="0" i="1" u="none" strike="noStrike" cap="none">
                <a:solidFill>
                  <a:srgbClr val="0000CC"/>
                </a:solidFill>
                <a:latin typeface="Calibri"/>
                <a:ea typeface="Calibri"/>
                <a:cs typeface="Calibri"/>
                <a:sym typeface="Calibri"/>
              </a:rPr>
              <a:t>asynchronous</a:t>
            </a:r>
            <a:r>
              <a:rPr lang="en-US" sz="2400" b="0" i="0" u="none" strike="noStrike" cap="none">
                <a:solidFill>
                  <a:srgbClr val="888888"/>
                </a:solidFill>
                <a:latin typeface="Calibri"/>
                <a:ea typeface="Calibri"/>
                <a:cs typeface="Calibri"/>
                <a:sym typeface="Calibri"/>
              </a:rPr>
              <a:t>: outputs change at any time</a:t>
            </a:r>
            <a:endParaRPr/>
          </a:p>
          <a:p>
            <a:pPr marL="457200" marR="0" lvl="0" indent="-431800" algn="l" rtl="0">
              <a:lnSpc>
                <a:spcPct val="100000"/>
              </a:lnSpc>
              <a:spcBef>
                <a:spcPts val="1120"/>
              </a:spcBef>
              <a:spcAft>
                <a:spcPts val="0"/>
              </a:spcAft>
              <a:buClr>
                <a:schemeClr val="dk1"/>
              </a:buClr>
              <a:buSzPts val="3360"/>
              <a:buFont typeface="Noto Sans Symbols"/>
              <a:buChar char="▪"/>
            </a:pPr>
            <a:r>
              <a:rPr lang="en-US" sz="2800" b="0" i="0" u="none" strike="noStrike" cap="none">
                <a:solidFill>
                  <a:schemeClr val="dk1"/>
                </a:solidFill>
                <a:latin typeface="Calibri"/>
                <a:ea typeface="Calibri"/>
                <a:cs typeface="Calibri"/>
                <a:sym typeface="Calibri"/>
              </a:rPr>
              <a:t>Bistable logic devices: </a:t>
            </a:r>
            <a:r>
              <a:rPr lang="en-US" sz="2800" b="0" i="1" u="none" strike="noStrike" cap="none">
                <a:solidFill>
                  <a:srgbClr val="0000CC"/>
                </a:solidFill>
                <a:latin typeface="Calibri"/>
                <a:ea typeface="Calibri"/>
                <a:cs typeface="Calibri"/>
                <a:sym typeface="Calibri"/>
              </a:rPr>
              <a:t>latches</a:t>
            </a:r>
            <a:r>
              <a:rPr lang="en-US" sz="2800" b="0" i="0" u="none" strike="noStrike" cap="none">
                <a:solidFill>
                  <a:schemeClr val="dk1"/>
                </a:solidFill>
                <a:latin typeface="Calibri"/>
                <a:ea typeface="Calibri"/>
                <a:cs typeface="Calibri"/>
                <a:sym typeface="Calibri"/>
              </a:rPr>
              <a:t> and </a:t>
            </a:r>
            <a:r>
              <a:rPr lang="en-US" sz="2800" b="0" i="1" u="none" strike="noStrike" cap="none">
                <a:solidFill>
                  <a:srgbClr val="0000CC"/>
                </a:solidFill>
                <a:latin typeface="Calibri"/>
                <a:ea typeface="Calibri"/>
                <a:cs typeface="Calibri"/>
                <a:sym typeface="Calibri"/>
              </a:rPr>
              <a:t>flip-flops</a:t>
            </a:r>
            <a:r>
              <a:rPr lang="en-US" sz="2800" b="0" i="0" u="none" strike="noStrike" cap="none">
                <a:solidFill>
                  <a:schemeClr val="dk1"/>
                </a:solidFill>
                <a:latin typeface="Calibri"/>
                <a:ea typeface="Calibri"/>
                <a:cs typeface="Calibri"/>
                <a:sym typeface="Calibri"/>
              </a:rPr>
              <a:t>.</a:t>
            </a:r>
            <a:endParaRPr/>
          </a:p>
          <a:p>
            <a:pPr marL="457200" marR="0" lvl="0" indent="-431800" algn="l" rtl="0">
              <a:lnSpc>
                <a:spcPct val="100000"/>
              </a:lnSpc>
              <a:spcBef>
                <a:spcPts val="1120"/>
              </a:spcBef>
              <a:spcAft>
                <a:spcPts val="0"/>
              </a:spcAft>
              <a:buClr>
                <a:schemeClr val="dk1"/>
              </a:buClr>
              <a:buSzPts val="3360"/>
              <a:buFont typeface="Noto Sans Symbols"/>
              <a:buChar char="▪"/>
            </a:pPr>
            <a:r>
              <a:rPr lang="en-US" sz="2800" b="0" i="0" u="none" strike="noStrike" cap="none">
                <a:solidFill>
                  <a:schemeClr val="dk1"/>
                </a:solidFill>
                <a:latin typeface="Calibri"/>
                <a:ea typeface="Calibri"/>
                <a:cs typeface="Calibri"/>
                <a:sym typeface="Calibri"/>
              </a:rPr>
              <a:t>Latches and flip-flops differ in the method used for changing their state.</a:t>
            </a:r>
            <a:endParaRPr/>
          </a:p>
        </p:txBody>
      </p:sp>
      <p:sp>
        <p:nvSpPr>
          <p:cNvPr id="2" name="Date Placeholder 1">
            <a:extLst>
              <a:ext uri="{FF2B5EF4-FFF2-40B4-BE49-F238E27FC236}">
                <a16:creationId xmlns:a16="http://schemas.microsoft.com/office/drawing/2014/main" id="{535BD0E9-2E82-8AAE-B0CE-2251E98B068B}"/>
              </a:ext>
            </a:extLst>
          </p:cNvPr>
          <p:cNvSpPr>
            <a:spLocks noGrp="1"/>
          </p:cNvSpPr>
          <p:nvPr>
            <p:ph type="dt" idx="10"/>
          </p:nvPr>
        </p:nvSpPr>
        <p:spPr/>
        <p:txBody>
          <a:bodyPr/>
          <a:lstStyle/>
          <a:p>
            <a:r>
              <a:rPr lang="en-IN"/>
              <a:t>22CS016</a:t>
            </a:r>
          </a:p>
        </p:txBody>
      </p:sp>
      <p:sp>
        <p:nvSpPr>
          <p:cNvPr id="3" name="Slide Number Placeholder 2">
            <a:extLst>
              <a:ext uri="{FF2B5EF4-FFF2-40B4-BE49-F238E27FC236}">
                <a16:creationId xmlns:a16="http://schemas.microsoft.com/office/drawing/2014/main" id="{BA404A7F-01BE-D3AF-6BDD-043CB3A9EE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6"/>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i="0">
                <a:solidFill>
                  <a:schemeClr val="dk1"/>
                </a:solidFill>
                <a:latin typeface="Arial"/>
                <a:ea typeface="Arial"/>
                <a:cs typeface="Arial"/>
                <a:sym typeface="Arial"/>
              </a:rPr>
              <a:t>Types of Sequential Circuits</a:t>
            </a:r>
            <a:endParaRPr b="1">
              <a:solidFill>
                <a:schemeClr val="dk1"/>
              </a:solidFill>
            </a:endParaRPr>
          </a:p>
        </p:txBody>
      </p:sp>
      <p:sp>
        <p:nvSpPr>
          <p:cNvPr id="101" name="Google Shape;101;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102" name="Google Shape;102;p6"/>
          <p:cNvSpPr txBox="1"/>
          <p:nvPr/>
        </p:nvSpPr>
        <p:spPr>
          <a:xfrm>
            <a:off x="274319" y="1231779"/>
            <a:ext cx="8658665" cy="437042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Asynchronous sequential circuits:</a:t>
            </a:r>
            <a:endParaRPr/>
          </a:p>
          <a:p>
            <a:pPr marL="0" marR="0" lvl="0" indent="0" algn="just"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The clock signals are not used by the </a:t>
            </a:r>
            <a:r>
              <a:rPr lang="en-US" sz="2000" b="1" i="0" u="none" strike="noStrike" cap="none">
                <a:solidFill>
                  <a:schemeClr val="dk1"/>
                </a:solidFill>
                <a:latin typeface="Times New Roman"/>
                <a:ea typeface="Times New Roman"/>
                <a:cs typeface="Times New Roman"/>
                <a:sym typeface="Times New Roman"/>
              </a:rPr>
              <a:t>Asynchronous sequential circuits</a:t>
            </a:r>
            <a:r>
              <a:rPr lang="en-US" sz="2000" b="0" i="0" u="none" strike="noStrike" cap="none">
                <a:solidFill>
                  <a:schemeClr val="dk1"/>
                </a:solidFill>
                <a:latin typeface="Times New Roman"/>
                <a:ea typeface="Times New Roman"/>
                <a:cs typeface="Times New Roman"/>
                <a:sym typeface="Times New Roman"/>
              </a:rPr>
              <a:t>. The asynchronous circuit is operated through the pulses. So, the changes in the input can change the state of the circuit. The asynchronous circuits do not use clock pulses. The internal state is changed when the input variable is changed. The un-clocked flip-flops or time-delayed are the memory elements of asynchronous sequential circuits. The asynchronous sequential circuit is similar to the combinational circuits with feedback.</a:t>
            </a:r>
            <a:endParaRPr/>
          </a:p>
          <a:p>
            <a:pPr marL="0" marR="0" lvl="0" indent="0" algn="just" rtl="0">
              <a:lnSpc>
                <a:spcPct val="100000"/>
              </a:lnSpc>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Synchronous sequential circuits:</a:t>
            </a:r>
            <a:endParaRPr/>
          </a:p>
          <a:p>
            <a:pPr marL="0" marR="0" lvl="0" indent="0" algn="just"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In synchronous sequential circuits, synchronization of the memory element's state is done by the clock signal. The output is stored in either flip-flops or latches(memory devices). The synchronization of the outputs is done with either only negative edges of the clock signal or only positive edges.</a:t>
            </a:r>
            <a:endParaRPr sz="1600" b="0" i="0" u="none" strike="noStrike" cap="none">
              <a:solidFill>
                <a:schemeClr val="dk1"/>
              </a:solidFill>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87DE630F-55AD-3173-9CBB-8EFD10773DCE}"/>
              </a:ext>
            </a:extLst>
          </p:cNvPr>
          <p:cNvSpPr>
            <a:spLocks noGrp="1"/>
          </p:cNvSpPr>
          <p:nvPr>
            <p:ph type="dt" idx="10"/>
          </p:nvPr>
        </p:nvSpPr>
        <p:spPr/>
        <p:txBody>
          <a:bodyPr/>
          <a:lstStyle/>
          <a:p>
            <a:r>
              <a:rPr lang="en-IN"/>
              <a:t>22CS016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1"/>
          <p:cNvSpPr txBox="1">
            <a:spLocks noGrp="1"/>
          </p:cNvSpPr>
          <p:nvPr>
            <p:ph type="ctrTitle"/>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000">
                <a:latin typeface="Calibri"/>
                <a:ea typeface="Calibri"/>
                <a:cs typeface="Calibri"/>
                <a:sym typeface="Calibri"/>
              </a:rPr>
              <a:t> </a:t>
            </a:r>
            <a:endParaRPr/>
          </a:p>
        </p:txBody>
      </p:sp>
      <p:sp>
        <p:nvSpPr>
          <p:cNvPr id="108" name="Google Shape;108;p11"/>
          <p:cNvSpPr txBox="1"/>
          <p:nvPr/>
        </p:nvSpPr>
        <p:spPr>
          <a:xfrm>
            <a:off x="457200" y="63500"/>
            <a:ext cx="7772400" cy="76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chemeClr val="dk1"/>
                </a:solidFill>
                <a:latin typeface="Times New Roman"/>
                <a:ea typeface="Times New Roman"/>
                <a:cs typeface="Times New Roman"/>
                <a:sym typeface="Times New Roman"/>
              </a:rPr>
              <a:t>Memory Elements</a:t>
            </a:r>
            <a:endParaRPr sz="3000" b="0" i="0" u="none" strike="noStrike" cap="none">
              <a:solidFill>
                <a:schemeClr val="dk1"/>
              </a:solidFill>
              <a:latin typeface="Calibri"/>
              <a:ea typeface="Calibri"/>
              <a:cs typeface="Calibri"/>
              <a:sym typeface="Calibri"/>
            </a:endParaRPr>
          </a:p>
        </p:txBody>
      </p:sp>
      <p:sp>
        <p:nvSpPr>
          <p:cNvPr id="109" name="Google Shape;109;p11"/>
          <p:cNvSpPr txBox="1"/>
          <p:nvPr/>
        </p:nvSpPr>
        <p:spPr>
          <a:xfrm>
            <a:off x="457200" y="1130300"/>
            <a:ext cx="7543800" cy="29718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90000"/>
              </a:lnSpc>
              <a:spcBef>
                <a:spcPts val="480"/>
              </a:spcBef>
              <a:spcAft>
                <a:spcPts val="0"/>
              </a:spcAft>
              <a:buClr>
                <a:schemeClr val="dk1"/>
              </a:buClr>
              <a:buSzPts val="2880"/>
              <a:buFont typeface="Noto Sans Symbols"/>
              <a:buChar char="▪"/>
            </a:pPr>
            <a:r>
              <a:rPr lang="en-US" sz="2400" b="1" i="0" u="none" strike="noStrike" cap="none">
                <a:solidFill>
                  <a:srgbClr val="0000CC"/>
                </a:solidFill>
                <a:latin typeface="Calibri"/>
                <a:ea typeface="Calibri"/>
                <a:cs typeface="Calibri"/>
                <a:sym typeface="Calibri"/>
              </a:rPr>
              <a:t>Memory element</a:t>
            </a:r>
            <a:r>
              <a:rPr lang="en-US" sz="2400" b="0" i="0" u="none" strike="noStrike" cap="none">
                <a:solidFill>
                  <a:schemeClr val="dk1"/>
                </a:solidFill>
                <a:latin typeface="Calibri"/>
                <a:ea typeface="Calibri"/>
                <a:cs typeface="Calibri"/>
                <a:sym typeface="Calibri"/>
              </a:rPr>
              <a:t>: a device which can remember value indefinitely, or change value on command from its inputs.</a:t>
            </a:r>
            <a:endParaRPr/>
          </a:p>
          <a:p>
            <a:pPr marL="457200" marR="0" lvl="0" indent="-431800" algn="l" rtl="0">
              <a:lnSpc>
                <a:spcPct val="90000"/>
              </a:lnSpc>
              <a:spcBef>
                <a:spcPts val="9600"/>
              </a:spcBef>
              <a:spcAft>
                <a:spcPts val="0"/>
              </a:spcAft>
              <a:buClr>
                <a:schemeClr val="dk1"/>
              </a:buClr>
              <a:buSzPts val="2880"/>
              <a:buFont typeface="Noto Sans Symbols"/>
              <a:buChar char="▪"/>
            </a:pPr>
            <a:r>
              <a:rPr lang="en-US" sz="2400" b="0" i="0" u="none" strike="noStrike" cap="none">
                <a:solidFill>
                  <a:srgbClr val="0000CC"/>
                </a:solidFill>
                <a:latin typeface="Calibri"/>
                <a:ea typeface="Calibri"/>
                <a:cs typeface="Calibri"/>
                <a:sym typeface="Calibri"/>
              </a:rPr>
              <a:t>Characteristic table:</a:t>
            </a:r>
            <a:endParaRPr/>
          </a:p>
        </p:txBody>
      </p:sp>
      <p:graphicFrame>
        <p:nvGraphicFramePr>
          <p:cNvPr id="110" name="Google Shape;110;p11"/>
          <p:cNvGraphicFramePr/>
          <p:nvPr/>
        </p:nvGraphicFramePr>
        <p:xfrm>
          <a:off x="1828800" y="4025900"/>
          <a:ext cx="3316288" cy="2019300"/>
        </p:xfrm>
        <a:graphic>
          <a:graphicData uri="http://schemas.openxmlformats.org/presentationml/2006/ole">
            <mc:AlternateContent xmlns:mc="http://schemas.openxmlformats.org/markup-compatibility/2006">
              <mc:Choice xmlns:v="urn:schemas-microsoft-com:vml" Requires="v">
                <p:oleObj r:id="rId3" imgW="3316288" imgH="2019300" progId="Word.Document.8">
                  <p:embed/>
                </p:oleObj>
              </mc:Choice>
              <mc:Fallback>
                <p:oleObj r:id="rId3" imgW="3316288" imgH="2019300" progId="Word.Document.8">
                  <p:embed/>
                  <p:pic>
                    <p:nvPicPr>
                      <p:cNvPr id="110" name="Google Shape;110;p11"/>
                      <p:cNvPicPr preferRelativeResize="0"/>
                      <p:nvPr/>
                    </p:nvPicPr>
                    <p:blipFill rotWithShape="1">
                      <a:blip r:embed="rId4">
                        <a:alphaModFix/>
                      </a:blip>
                      <a:srcRect/>
                      <a:stretch/>
                    </p:blipFill>
                    <p:spPr>
                      <a:xfrm>
                        <a:off x="1828800" y="4025900"/>
                        <a:ext cx="3316288" cy="2019300"/>
                      </a:xfrm>
                      <a:prstGeom prst="rect">
                        <a:avLst/>
                      </a:prstGeom>
                      <a:noFill/>
                      <a:ln>
                        <a:noFill/>
                      </a:ln>
                    </p:spPr>
                  </p:pic>
                </p:oleObj>
              </mc:Fallback>
            </mc:AlternateContent>
          </a:graphicData>
        </a:graphic>
      </p:graphicFrame>
      <p:grpSp>
        <p:nvGrpSpPr>
          <p:cNvPr id="111" name="Google Shape;111;p11"/>
          <p:cNvGrpSpPr/>
          <p:nvPr/>
        </p:nvGrpSpPr>
        <p:grpSpPr>
          <a:xfrm>
            <a:off x="1600200" y="2425700"/>
            <a:ext cx="5334000" cy="838200"/>
            <a:chOff x="1440" y="1632"/>
            <a:chExt cx="3360" cy="528"/>
          </a:xfrm>
        </p:grpSpPr>
        <p:sp>
          <p:nvSpPr>
            <p:cNvPr id="112" name="Google Shape;112;p11"/>
            <p:cNvSpPr txBox="1"/>
            <p:nvPr/>
          </p:nvSpPr>
          <p:spPr>
            <a:xfrm>
              <a:off x="1440" y="1805"/>
              <a:ext cx="816" cy="2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command</a:t>
              </a:r>
              <a:r>
                <a:rPr lang="en-US" sz="1800" b="0" i="0" u="none" strike="noStrike" cap="none">
                  <a:solidFill>
                    <a:schemeClr val="dk1"/>
                  </a:solidFill>
                  <a:latin typeface="Arial"/>
                  <a:ea typeface="Arial"/>
                  <a:cs typeface="Arial"/>
                  <a:sym typeface="Arial"/>
                </a:rPr>
                <a:t> </a:t>
              </a:r>
              <a:endParaRPr/>
            </a:p>
          </p:txBody>
        </p:sp>
        <p:sp>
          <p:nvSpPr>
            <p:cNvPr id="113" name="Google Shape;113;p11"/>
            <p:cNvSpPr/>
            <p:nvPr/>
          </p:nvSpPr>
          <p:spPr>
            <a:xfrm>
              <a:off x="2644" y="1632"/>
              <a:ext cx="860" cy="528"/>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114" name="Google Shape;114;p11"/>
            <p:cNvSpPr txBox="1"/>
            <p:nvPr/>
          </p:nvSpPr>
          <p:spPr>
            <a:xfrm>
              <a:off x="2688" y="1698"/>
              <a:ext cx="768" cy="3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Memory element</a:t>
              </a:r>
              <a:endParaRPr sz="1800" b="0" i="0" u="none" strike="noStrike" cap="none">
                <a:solidFill>
                  <a:schemeClr val="dk1"/>
                </a:solidFill>
                <a:latin typeface="Arial"/>
                <a:ea typeface="Arial"/>
                <a:cs typeface="Arial"/>
                <a:sym typeface="Arial"/>
              </a:endParaRPr>
            </a:p>
          </p:txBody>
        </p:sp>
        <p:cxnSp>
          <p:nvCxnSpPr>
            <p:cNvPr id="115" name="Google Shape;115;p11"/>
            <p:cNvCxnSpPr/>
            <p:nvPr/>
          </p:nvCxnSpPr>
          <p:spPr>
            <a:xfrm>
              <a:off x="2208" y="1901"/>
              <a:ext cx="432" cy="0"/>
            </a:xfrm>
            <a:prstGeom prst="straightConnector1">
              <a:avLst/>
            </a:prstGeom>
            <a:noFill/>
            <a:ln w="19050" cap="flat" cmpd="sng">
              <a:solidFill>
                <a:schemeClr val="dk1"/>
              </a:solidFill>
              <a:prstDash val="solid"/>
              <a:round/>
              <a:headEnd type="none" w="med" len="med"/>
              <a:tailEnd type="stealth" w="med" len="med"/>
            </a:ln>
          </p:spPr>
        </p:cxnSp>
        <p:sp>
          <p:nvSpPr>
            <p:cNvPr id="116" name="Google Shape;116;p11"/>
            <p:cNvSpPr txBox="1"/>
            <p:nvPr/>
          </p:nvSpPr>
          <p:spPr>
            <a:xfrm>
              <a:off x="3936" y="1805"/>
              <a:ext cx="864" cy="2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stored value</a:t>
              </a:r>
              <a:r>
                <a:rPr lang="en-US" sz="1800" b="0" i="0" u="none" strike="noStrike" cap="none">
                  <a:solidFill>
                    <a:schemeClr val="dk1"/>
                  </a:solidFill>
                  <a:latin typeface="Arial"/>
                  <a:ea typeface="Arial"/>
                  <a:cs typeface="Arial"/>
                  <a:sym typeface="Arial"/>
                </a:rPr>
                <a:t> </a:t>
              </a:r>
              <a:endParaRPr/>
            </a:p>
          </p:txBody>
        </p:sp>
        <p:cxnSp>
          <p:nvCxnSpPr>
            <p:cNvPr id="117" name="Google Shape;117;p11"/>
            <p:cNvCxnSpPr/>
            <p:nvPr/>
          </p:nvCxnSpPr>
          <p:spPr>
            <a:xfrm>
              <a:off x="3504" y="1901"/>
              <a:ext cx="432" cy="0"/>
            </a:xfrm>
            <a:prstGeom prst="straightConnector1">
              <a:avLst/>
            </a:prstGeom>
            <a:noFill/>
            <a:ln w="19050" cap="flat" cmpd="sng">
              <a:solidFill>
                <a:schemeClr val="dk1"/>
              </a:solidFill>
              <a:prstDash val="solid"/>
              <a:round/>
              <a:headEnd type="none" w="med" len="med"/>
              <a:tailEnd type="stealth" w="med" len="med"/>
            </a:ln>
          </p:spPr>
        </p:cxnSp>
        <p:sp>
          <p:nvSpPr>
            <p:cNvPr id="118" name="Google Shape;118;p11"/>
            <p:cNvSpPr txBox="1"/>
            <p:nvPr/>
          </p:nvSpPr>
          <p:spPr>
            <a:xfrm>
              <a:off x="3648" y="1680"/>
              <a:ext cx="288"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chemeClr val="dk1"/>
                  </a:solidFill>
                  <a:latin typeface="Arial"/>
                  <a:ea typeface="Arial"/>
                  <a:cs typeface="Arial"/>
                  <a:sym typeface="Arial"/>
                </a:rPr>
                <a:t>Q</a:t>
              </a:r>
              <a:endParaRPr sz="1800" b="0" i="0" u="none" strike="noStrike" cap="none">
                <a:solidFill>
                  <a:schemeClr val="dk1"/>
                </a:solidFill>
                <a:latin typeface="Arial"/>
                <a:ea typeface="Arial"/>
                <a:cs typeface="Arial"/>
                <a:sym typeface="Arial"/>
              </a:endParaRPr>
            </a:p>
          </p:txBody>
        </p:sp>
      </p:grpSp>
      <p:sp>
        <p:nvSpPr>
          <p:cNvPr id="119" name="Google Shape;119;p11"/>
          <p:cNvSpPr txBox="1"/>
          <p:nvPr/>
        </p:nvSpPr>
        <p:spPr>
          <a:xfrm>
            <a:off x="4876800" y="4254500"/>
            <a:ext cx="2667000" cy="7794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Q(t)</a:t>
            </a:r>
            <a:r>
              <a:rPr lang="en-US" sz="1800" b="0" i="0" u="none" strike="noStrike" cap="none">
                <a:solidFill>
                  <a:schemeClr val="dk1"/>
                </a:solidFill>
                <a:latin typeface="Arial"/>
                <a:ea typeface="Arial"/>
                <a:cs typeface="Arial"/>
                <a:sym typeface="Arial"/>
              </a:rPr>
              <a:t>: current state</a:t>
            </a:r>
            <a:endParaRPr/>
          </a:p>
          <a:p>
            <a:pPr marL="0" marR="0" lvl="0" indent="0" algn="l" rtl="0">
              <a:lnSpc>
                <a:spcPct val="100000"/>
              </a:lnSpc>
              <a:spcBef>
                <a:spcPts val="900"/>
              </a:spcBef>
              <a:spcAft>
                <a:spcPts val="0"/>
              </a:spcAft>
              <a:buNone/>
            </a:pPr>
            <a:r>
              <a:rPr lang="en-US" sz="1800" b="0" i="1" u="none" strike="noStrike" cap="none">
                <a:solidFill>
                  <a:schemeClr val="dk1"/>
                </a:solidFill>
                <a:latin typeface="Arial"/>
                <a:ea typeface="Arial"/>
                <a:cs typeface="Arial"/>
                <a:sym typeface="Arial"/>
              </a:rPr>
              <a:t>Q(t+1)</a:t>
            </a:r>
            <a:r>
              <a:rPr lang="en-US" sz="1800" b="0" i="0" u="none" strike="noStrike" cap="none">
                <a:solidFill>
                  <a:schemeClr val="dk1"/>
                </a:solidFill>
                <a:latin typeface="Arial"/>
                <a:ea typeface="Arial"/>
                <a:cs typeface="Arial"/>
                <a:sym typeface="Arial"/>
              </a:rPr>
              <a:t> or </a:t>
            </a:r>
            <a:r>
              <a:rPr lang="en-US" sz="1800" b="0" i="1" u="none" strike="noStrike" cap="none">
                <a:solidFill>
                  <a:schemeClr val="dk1"/>
                </a:solidFill>
                <a:latin typeface="Arial"/>
                <a:ea typeface="Arial"/>
                <a:cs typeface="Arial"/>
                <a:sym typeface="Arial"/>
              </a:rPr>
              <a:t>Q</a:t>
            </a:r>
            <a:r>
              <a:rPr lang="en-US" sz="1800" b="0" i="1" u="none" strike="noStrike" cap="none" baseline="30000">
                <a:solidFill>
                  <a:schemeClr val="dk1"/>
                </a:solidFill>
                <a:latin typeface="Arial"/>
                <a:ea typeface="Arial"/>
                <a:cs typeface="Arial"/>
                <a:sym typeface="Arial"/>
              </a:rPr>
              <a:t>+</a:t>
            </a:r>
            <a:r>
              <a:rPr lang="en-US" sz="1800" b="0" i="0" u="none" strike="noStrike" cap="none">
                <a:solidFill>
                  <a:schemeClr val="dk1"/>
                </a:solidFill>
                <a:latin typeface="Arial"/>
                <a:ea typeface="Arial"/>
                <a:cs typeface="Arial"/>
                <a:sym typeface="Arial"/>
              </a:rPr>
              <a:t>: next state</a:t>
            </a:r>
            <a:endParaRPr/>
          </a:p>
        </p:txBody>
      </p:sp>
      <p:sp>
        <p:nvSpPr>
          <p:cNvPr id="2" name="Date Placeholder 1">
            <a:extLst>
              <a:ext uri="{FF2B5EF4-FFF2-40B4-BE49-F238E27FC236}">
                <a16:creationId xmlns:a16="http://schemas.microsoft.com/office/drawing/2014/main" id="{6DBC31F4-0B20-42D9-A387-088FAA84A221}"/>
              </a:ext>
            </a:extLst>
          </p:cNvPr>
          <p:cNvSpPr>
            <a:spLocks noGrp="1"/>
          </p:cNvSpPr>
          <p:nvPr>
            <p:ph type="dt" idx="10"/>
          </p:nvPr>
        </p:nvSpPr>
        <p:spPr/>
        <p:txBody>
          <a:bodyPr/>
          <a:lstStyle/>
          <a:p>
            <a:r>
              <a:rPr lang="en-IN"/>
              <a:t>22CS016</a:t>
            </a:r>
          </a:p>
        </p:txBody>
      </p:sp>
      <p:sp>
        <p:nvSpPr>
          <p:cNvPr id="3" name="Slide Number Placeholder 2">
            <a:extLst>
              <a:ext uri="{FF2B5EF4-FFF2-40B4-BE49-F238E27FC236}">
                <a16:creationId xmlns:a16="http://schemas.microsoft.com/office/drawing/2014/main" id="{F47B8431-419E-ADB2-6026-0E9F063702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i="0">
                <a:solidFill>
                  <a:schemeClr val="dk1"/>
                </a:solidFill>
                <a:latin typeface="Arial"/>
                <a:ea typeface="Arial"/>
                <a:cs typeface="Arial"/>
                <a:sym typeface="Arial"/>
              </a:rPr>
              <a:t>Clock Signal and Triggering</a:t>
            </a:r>
            <a:endParaRPr b="1">
              <a:solidFill>
                <a:schemeClr val="dk1"/>
              </a:solidFill>
            </a:endParaRPr>
          </a:p>
        </p:txBody>
      </p:sp>
      <p:sp>
        <p:nvSpPr>
          <p:cNvPr id="125" name="Google Shape;125;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126" name="Google Shape;126;p12"/>
          <p:cNvSpPr txBox="1"/>
          <p:nvPr/>
        </p:nvSpPr>
        <p:spPr>
          <a:xfrm>
            <a:off x="274319" y="1189577"/>
            <a:ext cx="8306973" cy="24006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Clock signal</a:t>
            </a:r>
            <a:endParaRPr/>
          </a:p>
          <a:p>
            <a:pPr marL="285750" marR="0" lvl="0" indent="-285750" algn="just"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A clock signal is a periodic signal in which ON time and OFF time need not be the same. When ON time and OFF time of the clock signal are the same, a square wave is used to represent the clock signal. Below is a diagram which represents the clock signal:</a:t>
            </a:r>
            <a:endParaRPr/>
          </a:p>
          <a:p>
            <a:pPr marL="285750" marR="0" lvl="0" indent="-285750" algn="just"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A clock signal is considered as the square wave. Sometimes, the signal stays at logic, either high 5V or low 0V, to an equal amount of time. It repeats with a certain time period, which will be equal to twice the 'ON time' or 'OFF time'.</a:t>
            </a:r>
            <a:endParaRPr sz="1400" b="0" i="0" u="none" strike="noStrike" cap="none">
              <a:solidFill>
                <a:schemeClr val="dk1"/>
              </a:solidFill>
              <a:latin typeface="Times New Roman"/>
              <a:ea typeface="Times New Roman"/>
              <a:cs typeface="Times New Roman"/>
              <a:sym typeface="Times New Roman"/>
            </a:endParaRPr>
          </a:p>
        </p:txBody>
      </p:sp>
      <p:pic>
        <p:nvPicPr>
          <p:cNvPr id="127" name="Google Shape;127;p12" descr="Introduction"/>
          <p:cNvPicPr preferRelativeResize="0"/>
          <p:nvPr/>
        </p:nvPicPr>
        <p:blipFill rotWithShape="1">
          <a:blip r:embed="rId3">
            <a:alphaModFix/>
          </a:blip>
          <a:srcRect/>
          <a:stretch/>
        </p:blipFill>
        <p:spPr>
          <a:xfrm>
            <a:off x="1544661" y="3945498"/>
            <a:ext cx="5238750" cy="1428750"/>
          </a:xfrm>
          <a:prstGeom prst="rect">
            <a:avLst/>
          </a:prstGeom>
          <a:noFill/>
          <a:ln>
            <a:noFill/>
          </a:ln>
        </p:spPr>
      </p:pic>
      <p:sp>
        <p:nvSpPr>
          <p:cNvPr id="2" name="Date Placeholder 1">
            <a:extLst>
              <a:ext uri="{FF2B5EF4-FFF2-40B4-BE49-F238E27FC236}">
                <a16:creationId xmlns:a16="http://schemas.microsoft.com/office/drawing/2014/main" id="{6A03BE8A-E326-5A5C-6CD2-06EC259F1C2A}"/>
              </a:ext>
            </a:extLst>
          </p:cNvPr>
          <p:cNvSpPr>
            <a:spLocks noGrp="1"/>
          </p:cNvSpPr>
          <p:nvPr>
            <p:ph type="dt" idx="10"/>
          </p:nvPr>
        </p:nvSpPr>
        <p:spPr/>
        <p:txBody>
          <a:bodyPr/>
          <a:lstStyle/>
          <a:p>
            <a:r>
              <a:rPr lang="en-IN"/>
              <a:t>22CS016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3"/>
          <p:cNvSpPr txBox="1">
            <a:spLocks noGrp="1"/>
          </p:cNvSpPr>
          <p:nvPr>
            <p:ph type="ctrTitle"/>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000">
                <a:latin typeface="Calibri"/>
                <a:ea typeface="Calibri"/>
                <a:cs typeface="Calibri"/>
                <a:sym typeface="Calibri"/>
              </a:rPr>
              <a:t> </a:t>
            </a:r>
            <a:endParaRPr/>
          </a:p>
        </p:txBody>
      </p:sp>
      <p:sp>
        <p:nvSpPr>
          <p:cNvPr id="133" name="Google Shape;133;p13"/>
          <p:cNvSpPr txBox="1"/>
          <p:nvPr/>
        </p:nvSpPr>
        <p:spPr>
          <a:xfrm>
            <a:off x="533400" y="152400"/>
            <a:ext cx="7772400" cy="76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800" b="1" i="0" u="none" strike="noStrike" cap="none">
                <a:solidFill>
                  <a:schemeClr val="dk1"/>
                </a:solidFill>
                <a:latin typeface="Times New Roman"/>
                <a:ea typeface="Times New Roman"/>
                <a:cs typeface="Times New Roman"/>
                <a:sym typeface="Times New Roman"/>
              </a:rPr>
              <a:t>Memory Elements</a:t>
            </a:r>
            <a:endParaRPr sz="2800" b="0" i="0" u="none" strike="noStrike" cap="none">
              <a:solidFill>
                <a:schemeClr val="dk1"/>
              </a:solidFill>
              <a:latin typeface="Calibri"/>
              <a:ea typeface="Calibri"/>
              <a:cs typeface="Calibri"/>
              <a:sym typeface="Calibri"/>
            </a:endParaRPr>
          </a:p>
        </p:txBody>
      </p:sp>
      <p:sp>
        <p:nvSpPr>
          <p:cNvPr id="134" name="Google Shape;134;p13"/>
          <p:cNvSpPr txBox="1"/>
          <p:nvPr/>
        </p:nvSpPr>
        <p:spPr>
          <a:xfrm>
            <a:off x="533400" y="1219200"/>
            <a:ext cx="7620000" cy="48768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480"/>
              </a:spcBef>
              <a:spcAft>
                <a:spcPts val="0"/>
              </a:spcAft>
              <a:buClr>
                <a:schemeClr val="dk1"/>
              </a:buClr>
              <a:buSzPts val="3360"/>
              <a:buFont typeface="Noto Sans Symbols"/>
              <a:buChar char="▪"/>
            </a:pPr>
            <a:r>
              <a:rPr lang="en-US" sz="2800" b="0" i="0" u="none" strike="noStrike" cap="none">
                <a:solidFill>
                  <a:schemeClr val="dk1"/>
                </a:solidFill>
                <a:latin typeface="Calibri"/>
                <a:ea typeface="Calibri"/>
                <a:cs typeface="Calibri"/>
                <a:sym typeface="Calibri"/>
              </a:rPr>
              <a:t>Two types of triggering/activation:</a:t>
            </a:r>
            <a:endParaRPr/>
          </a:p>
          <a:p>
            <a:pPr marL="914400" marR="0" lvl="1" indent="-406400" algn="l" rtl="0">
              <a:lnSpc>
                <a:spcPct val="100000"/>
              </a:lnSpc>
              <a:spcBef>
                <a:spcPts val="420"/>
              </a:spcBef>
              <a:spcAft>
                <a:spcPts val="0"/>
              </a:spcAft>
              <a:buClr>
                <a:srgbClr val="888888"/>
              </a:buClr>
              <a:buSzPts val="2160"/>
              <a:buFont typeface="Noto Sans Symbols"/>
              <a:buChar char="❖"/>
            </a:pPr>
            <a:r>
              <a:rPr lang="en-US" sz="2400" b="0" i="0" u="none" strike="noStrike" cap="none">
                <a:solidFill>
                  <a:srgbClr val="888888"/>
                </a:solidFill>
                <a:latin typeface="Calibri"/>
                <a:ea typeface="Calibri"/>
                <a:cs typeface="Calibri"/>
                <a:sym typeface="Calibri"/>
              </a:rPr>
              <a:t>pulse-triggered</a:t>
            </a:r>
            <a:endParaRPr/>
          </a:p>
          <a:p>
            <a:pPr marL="914400" marR="0" lvl="1" indent="-406400" algn="l" rtl="0">
              <a:lnSpc>
                <a:spcPct val="100000"/>
              </a:lnSpc>
              <a:spcBef>
                <a:spcPts val="420"/>
              </a:spcBef>
              <a:spcAft>
                <a:spcPts val="0"/>
              </a:spcAft>
              <a:buClr>
                <a:srgbClr val="888888"/>
              </a:buClr>
              <a:buSzPts val="2160"/>
              <a:buFont typeface="Noto Sans Symbols"/>
              <a:buChar char="❖"/>
            </a:pPr>
            <a:r>
              <a:rPr lang="en-US" sz="2400" b="0" i="0" u="none" strike="noStrike" cap="none">
                <a:solidFill>
                  <a:srgbClr val="888888"/>
                </a:solidFill>
                <a:latin typeface="Calibri"/>
                <a:ea typeface="Calibri"/>
                <a:cs typeface="Calibri"/>
                <a:sym typeface="Calibri"/>
              </a:rPr>
              <a:t>edge-triggered</a:t>
            </a:r>
            <a:endParaRPr/>
          </a:p>
          <a:p>
            <a:pPr marL="457200" marR="0" lvl="0" indent="-431800" algn="l" rtl="0">
              <a:lnSpc>
                <a:spcPct val="100000"/>
              </a:lnSpc>
              <a:spcBef>
                <a:spcPts val="1120"/>
              </a:spcBef>
              <a:spcAft>
                <a:spcPts val="0"/>
              </a:spcAft>
              <a:buClr>
                <a:schemeClr val="dk1"/>
              </a:buClr>
              <a:buSzPts val="3360"/>
              <a:buFont typeface="Noto Sans Symbols"/>
              <a:buChar char="▪"/>
            </a:pPr>
            <a:r>
              <a:rPr lang="en-US" sz="2800" b="0" i="0" u="none" strike="noStrike" cap="none">
                <a:solidFill>
                  <a:schemeClr val="dk1"/>
                </a:solidFill>
                <a:latin typeface="Calibri"/>
                <a:ea typeface="Calibri"/>
                <a:cs typeface="Calibri"/>
                <a:sym typeface="Calibri"/>
              </a:rPr>
              <a:t>Pulse-triggered</a:t>
            </a:r>
            <a:endParaRPr/>
          </a:p>
          <a:p>
            <a:pPr marL="914400" marR="0" lvl="1" indent="-406400" algn="l" rtl="0">
              <a:lnSpc>
                <a:spcPct val="100000"/>
              </a:lnSpc>
              <a:spcBef>
                <a:spcPts val="420"/>
              </a:spcBef>
              <a:spcAft>
                <a:spcPts val="0"/>
              </a:spcAft>
              <a:buClr>
                <a:srgbClr val="888888"/>
              </a:buClr>
              <a:buSzPts val="2160"/>
              <a:buFont typeface="Noto Sans Symbols"/>
              <a:buChar char="❖"/>
            </a:pPr>
            <a:r>
              <a:rPr lang="en-US" sz="2400" b="0" i="0" u="none" strike="noStrike" cap="none">
                <a:solidFill>
                  <a:srgbClr val="888888"/>
                </a:solidFill>
                <a:latin typeface="Calibri"/>
                <a:ea typeface="Calibri"/>
                <a:cs typeface="Calibri"/>
                <a:sym typeface="Calibri"/>
              </a:rPr>
              <a:t>latches</a:t>
            </a:r>
            <a:endParaRPr/>
          </a:p>
          <a:p>
            <a:pPr marL="914400" marR="0" lvl="1" indent="-406400" algn="l" rtl="0">
              <a:lnSpc>
                <a:spcPct val="100000"/>
              </a:lnSpc>
              <a:spcBef>
                <a:spcPts val="420"/>
              </a:spcBef>
              <a:spcAft>
                <a:spcPts val="0"/>
              </a:spcAft>
              <a:buClr>
                <a:srgbClr val="888888"/>
              </a:buClr>
              <a:buSzPts val="2160"/>
              <a:buFont typeface="Noto Sans Symbols"/>
              <a:buChar char="❖"/>
            </a:pPr>
            <a:r>
              <a:rPr lang="en-US" sz="2400" b="0" i="0" u="none" strike="noStrike" cap="none">
                <a:solidFill>
                  <a:srgbClr val="888888"/>
                </a:solidFill>
                <a:latin typeface="Calibri"/>
                <a:ea typeface="Calibri"/>
                <a:cs typeface="Calibri"/>
                <a:sym typeface="Calibri"/>
              </a:rPr>
              <a:t>ON = 1, OFF = 0</a:t>
            </a:r>
            <a:endParaRPr/>
          </a:p>
          <a:p>
            <a:pPr marL="457200" marR="0" lvl="0" indent="-431800" algn="l" rtl="0">
              <a:lnSpc>
                <a:spcPct val="100000"/>
              </a:lnSpc>
              <a:spcBef>
                <a:spcPts val="1120"/>
              </a:spcBef>
              <a:spcAft>
                <a:spcPts val="0"/>
              </a:spcAft>
              <a:buClr>
                <a:schemeClr val="dk1"/>
              </a:buClr>
              <a:buSzPts val="3360"/>
              <a:buFont typeface="Noto Sans Symbols"/>
              <a:buChar char="▪"/>
            </a:pPr>
            <a:r>
              <a:rPr lang="en-US" sz="2800" b="0" i="0" u="none" strike="noStrike" cap="none">
                <a:solidFill>
                  <a:schemeClr val="dk1"/>
                </a:solidFill>
                <a:latin typeface="Calibri"/>
                <a:ea typeface="Calibri"/>
                <a:cs typeface="Calibri"/>
                <a:sym typeface="Calibri"/>
              </a:rPr>
              <a:t>Edge-triggered</a:t>
            </a:r>
            <a:endParaRPr/>
          </a:p>
          <a:p>
            <a:pPr marL="914400" marR="0" lvl="1" indent="-406400" algn="l" rtl="0">
              <a:lnSpc>
                <a:spcPct val="100000"/>
              </a:lnSpc>
              <a:spcBef>
                <a:spcPts val="420"/>
              </a:spcBef>
              <a:spcAft>
                <a:spcPts val="0"/>
              </a:spcAft>
              <a:buClr>
                <a:srgbClr val="888888"/>
              </a:buClr>
              <a:buSzPts val="2160"/>
              <a:buFont typeface="Noto Sans Symbols"/>
              <a:buChar char="❖"/>
            </a:pPr>
            <a:r>
              <a:rPr lang="en-US" sz="2400" b="0" i="0" u="none" strike="noStrike" cap="none">
                <a:solidFill>
                  <a:srgbClr val="888888"/>
                </a:solidFill>
                <a:latin typeface="Calibri"/>
                <a:ea typeface="Calibri"/>
                <a:cs typeface="Calibri"/>
                <a:sym typeface="Calibri"/>
              </a:rPr>
              <a:t>flip-flops</a:t>
            </a:r>
            <a:endParaRPr/>
          </a:p>
          <a:p>
            <a:pPr marL="914400" marR="0" lvl="1" indent="-406400" algn="l" rtl="0">
              <a:lnSpc>
                <a:spcPct val="100000"/>
              </a:lnSpc>
              <a:spcBef>
                <a:spcPts val="420"/>
              </a:spcBef>
              <a:spcAft>
                <a:spcPts val="0"/>
              </a:spcAft>
              <a:buClr>
                <a:srgbClr val="888888"/>
              </a:buClr>
              <a:buSzPts val="2160"/>
              <a:buFont typeface="Noto Sans Symbols"/>
              <a:buChar char="❖"/>
            </a:pPr>
            <a:r>
              <a:rPr lang="en-US" sz="2400" b="0" i="0" u="none" strike="noStrike" cap="none">
                <a:solidFill>
                  <a:srgbClr val="888888"/>
                </a:solidFill>
                <a:latin typeface="Calibri"/>
                <a:ea typeface="Calibri"/>
                <a:cs typeface="Calibri"/>
                <a:sym typeface="Calibri"/>
              </a:rPr>
              <a:t>positive edge-triggered (ON = from 0 to 1; OFF = other time)</a:t>
            </a:r>
            <a:endParaRPr/>
          </a:p>
          <a:p>
            <a:pPr marL="914400" marR="0" lvl="1" indent="-406400" algn="l" rtl="0">
              <a:lnSpc>
                <a:spcPct val="100000"/>
              </a:lnSpc>
              <a:spcBef>
                <a:spcPts val="420"/>
              </a:spcBef>
              <a:spcAft>
                <a:spcPts val="0"/>
              </a:spcAft>
              <a:buClr>
                <a:srgbClr val="888888"/>
              </a:buClr>
              <a:buSzPts val="2160"/>
              <a:buFont typeface="Noto Sans Symbols"/>
              <a:buChar char="❖"/>
            </a:pPr>
            <a:r>
              <a:rPr lang="en-US" sz="2400" b="0" i="0" u="none" strike="noStrike" cap="none">
                <a:solidFill>
                  <a:srgbClr val="888888"/>
                </a:solidFill>
                <a:latin typeface="Calibri"/>
                <a:ea typeface="Calibri"/>
                <a:cs typeface="Calibri"/>
                <a:sym typeface="Calibri"/>
              </a:rPr>
              <a:t>negative edge-triggered (ON = from 1 to 0; OFF = other time)</a:t>
            </a:r>
            <a:endParaRPr/>
          </a:p>
        </p:txBody>
      </p:sp>
      <p:sp>
        <p:nvSpPr>
          <p:cNvPr id="2" name="Date Placeholder 1">
            <a:extLst>
              <a:ext uri="{FF2B5EF4-FFF2-40B4-BE49-F238E27FC236}">
                <a16:creationId xmlns:a16="http://schemas.microsoft.com/office/drawing/2014/main" id="{65CDD5EA-FC1A-9645-3B63-AEFDC3A28FBA}"/>
              </a:ext>
            </a:extLst>
          </p:cNvPr>
          <p:cNvSpPr>
            <a:spLocks noGrp="1"/>
          </p:cNvSpPr>
          <p:nvPr>
            <p:ph type="dt" idx="10"/>
          </p:nvPr>
        </p:nvSpPr>
        <p:spPr/>
        <p:txBody>
          <a:bodyPr/>
          <a:lstStyle/>
          <a:p>
            <a:r>
              <a:rPr lang="en-IN"/>
              <a:t>22CS016</a:t>
            </a:r>
          </a:p>
        </p:txBody>
      </p:sp>
      <p:sp>
        <p:nvSpPr>
          <p:cNvPr id="3" name="Slide Number Placeholder 2">
            <a:extLst>
              <a:ext uri="{FF2B5EF4-FFF2-40B4-BE49-F238E27FC236}">
                <a16:creationId xmlns:a16="http://schemas.microsoft.com/office/drawing/2014/main" id="{B04E0BBD-7A4B-8C1A-2458-A0A013587B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i="0">
                <a:solidFill>
                  <a:schemeClr val="dk1"/>
                </a:solidFill>
                <a:latin typeface="Arial"/>
                <a:ea typeface="Arial"/>
                <a:cs typeface="Arial"/>
                <a:sym typeface="Arial"/>
              </a:rPr>
              <a:t>Types of Triggering</a:t>
            </a:r>
            <a:endParaRPr b="1">
              <a:solidFill>
                <a:schemeClr val="dk1"/>
              </a:solidFill>
            </a:endParaRPr>
          </a:p>
        </p:txBody>
      </p:sp>
      <p:sp>
        <p:nvSpPr>
          <p:cNvPr id="140" name="Google Shape;14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141" name="Google Shape;141;p14"/>
          <p:cNvSpPr txBox="1"/>
          <p:nvPr/>
        </p:nvSpPr>
        <p:spPr>
          <a:xfrm>
            <a:off x="175846" y="859493"/>
            <a:ext cx="5873262" cy="48628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Inter"/>
                <a:ea typeface="Inter"/>
                <a:cs typeface="Inter"/>
                <a:sym typeface="Inter"/>
              </a:rPr>
              <a:t>These are two types of triggering in sequential circuits:</a:t>
            </a:r>
            <a:endParaRPr/>
          </a:p>
          <a:p>
            <a:pPr marL="0" marR="0" lvl="0" indent="0" algn="l" rtl="0">
              <a:lnSpc>
                <a:spcPct val="100000"/>
              </a:lnSpc>
              <a:spcBef>
                <a:spcPts val="0"/>
              </a:spcBef>
              <a:spcAft>
                <a:spcPts val="0"/>
              </a:spcAft>
              <a:buNone/>
            </a:pPr>
            <a:r>
              <a:rPr lang="en-US" sz="2400" b="0" i="0" u="none" strike="noStrike" cap="none">
                <a:solidFill>
                  <a:schemeClr val="dk1"/>
                </a:solidFill>
                <a:latin typeface="Arial"/>
                <a:ea typeface="Arial"/>
                <a:cs typeface="Arial"/>
                <a:sym typeface="Arial"/>
              </a:rPr>
              <a:t>1. </a:t>
            </a:r>
            <a:r>
              <a:rPr lang="en-US" sz="2400" b="1" i="0" u="none" strike="noStrike" cap="none">
                <a:solidFill>
                  <a:schemeClr val="dk1"/>
                </a:solidFill>
                <a:latin typeface="Arial"/>
                <a:ea typeface="Arial"/>
                <a:cs typeface="Arial"/>
                <a:sym typeface="Arial"/>
              </a:rPr>
              <a:t>Level triggering</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Arial"/>
                <a:ea typeface="Arial"/>
                <a:cs typeface="Arial"/>
                <a:sym typeface="Arial"/>
              </a:rPr>
              <a:t>Positive level triggering</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Arial"/>
                <a:ea typeface="Arial"/>
                <a:cs typeface="Arial"/>
                <a:sym typeface="Arial"/>
              </a:rPr>
              <a:t>Negative level triggering</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2. </a:t>
            </a:r>
            <a:r>
              <a:rPr lang="en-US" sz="2400" b="1" i="0" u="none" strike="noStrike" cap="none">
                <a:solidFill>
                  <a:schemeClr val="dk1"/>
                </a:solidFill>
                <a:latin typeface="Arial"/>
                <a:ea typeface="Arial"/>
                <a:cs typeface="Arial"/>
                <a:sym typeface="Arial"/>
              </a:rPr>
              <a:t>Edge triggering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Arial"/>
                <a:ea typeface="Arial"/>
                <a:cs typeface="Arial"/>
                <a:sym typeface="Arial"/>
              </a:rPr>
              <a:t>Positive edge triggering</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Arial"/>
                <a:ea typeface="Arial"/>
                <a:cs typeface="Arial"/>
                <a:sym typeface="Arial"/>
              </a:rPr>
              <a:t>Negative edge triggering</a:t>
            </a:r>
            <a:endParaRPr/>
          </a:p>
          <a:p>
            <a:pPr marL="0" marR="0" lvl="0" indent="0" algn="l" rtl="0">
              <a:lnSpc>
                <a:spcPct val="100000"/>
              </a:lnSpc>
              <a:spcBef>
                <a:spcPts val="0"/>
              </a:spcBef>
              <a:spcAft>
                <a:spcPts val="0"/>
              </a:spcAft>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42" name="Google Shape;142;p14" descr="Introduction"/>
          <p:cNvPicPr preferRelativeResize="0"/>
          <p:nvPr/>
        </p:nvPicPr>
        <p:blipFill rotWithShape="1">
          <a:blip r:embed="rId3">
            <a:alphaModFix/>
          </a:blip>
          <a:srcRect/>
          <a:stretch/>
        </p:blipFill>
        <p:spPr>
          <a:xfrm>
            <a:off x="232117" y="2362624"/>
            <a:ext cx="3734972" cy="928304"/>
          </a:xfrm>
          <a:prstGeom prst="rect">
            <a:avLst/>
          </a:prstGeom>
          <a:noFill/>
          <a:ln>
            <a:noFill/>
          </a:ln>
        </p:spPr>
      </p:pic>
      <p:pic>
        <p:nvPicPr>
          <p:cNvPr id="143" name="Google Shape;143;p14" descr="Introduction"/>
          <p:cNvPicPr preferRelativeResize="0"/>
          <p:nvPr/>
        </p:nvPicPr>
        <p:blipFill rotWithShape="1">
          <a:blip r:embed="rId4">
            <a:alphaModFix/>
          </a:blip>
          <a:srcRect/>
          <a:stretch/>
        </p:blipFill>
        <p:spPr>
          <a:xfrm>
            <a:off x="4578447" y="2382456"/>
            <a:ext cx="3949505" cy="888639"/>
          </a:xfrm>
          <a:prstGeom prst="rect">
            <a:avLst/>
          </a:prstGeom>
          <a:noFill/>
          <a:ln>
            <a:noFill/>
          </a:ln>
        </p:spPr>
      </p:pic>
      <p:pic>
        <p:nvPicPr>
          <p:cNvPr id="144" name="Google Shape;144;p14" descr="Introduction"/>
          <p:cNvPicPr preferRelativeResize="0"/>
          <p:nvPr/>
        </p:nvPicPr>
        <p:blipFill rotWithShape="1">
          <a:blip r:embed="rId5">
            <a:alphaModFix/>
          </a:blip>
          <a:srcRect/>
          <a:stretch/>
        </p:blipFill>
        <p:spPr>
          <a:xfrm>
            <a:off x="106093" y="5072160"/>
            <a:ext cx="3688084" cy="838201"/>
          </a:xfrm>
          <a:prstGeom prst="rect">
            <a:avLst/>
          </a:prstGeom>
          <a:noFill/>
          <a:ln>
            <a:noFill/>
          </a:ln>
        </p:spPr>
      </p:pic>
      <p:pic>
        <p:nvPicPr>
          <p:cNvPr id="145" name="Google Shape;145;p14" descr="Introduction"/>
          <p:cNvPicPr preferRelativeResize="0"/>
          <p:nvPr/>
        </p:nvPicPr>
        <p:blipFill rotWithShape="1">
          <a:blip r:embed="rId6">
            <a:alphaModFix/>
          </a:blip>
          <a:srcRect/>
          <a:stretch/>
        </p:blipFill>
        <p:spPr>
          <a:xfrm>
            <a:off x="4144108" y="5042452"/>
            <a:ext cx="3949505" cy="897615"/>
          </a:xfrm>
          <a:prstGeom prst="rect">
            <a:avLst/>
          </a:prstGeom>
          <a:noFill/>
          <a:ln>
            <a:noFill/>
          </a:ln>
        </p:spPr>
      </p:pic>
      <p:sp>
        <p:nvSpPr>
          <p:cNvPr id="146" name="Google Shape;146;p14"/>
          <p:cNvSpPr txBox="1"/>
          <p:nvPr/>
        </p:nvSpPr>
        <p:spPr>
          <a:xfrm>
            <a:off x="379828" y="3271095"/>
            <a:ext cx="35872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Fig: 1.4 Positive Level Triggering</a:t>
            </a:r>
            <a:endParaRPr/>
          </a:p>
        </p:txBody>
      </p:sp>
      <p:sp>
        <p:nvSpPr>
          <p:cNvPr id="147" name="Google Shape;147;p14"/>
          <p:cNvSpPr txBox="1"/>
          <p:nvPr/>
        </p:nvSpPr>
        <p:spPr>
          <a:xfrm>
            <a:off x="5220287" y="3231105"/>
            <a:ext cx="35872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Fig: 1.5 Negative Level Triggering</a:t>
            </a:r>
            <a:endParaRPr/>
          </a:p>
        </p:txBody>
      </p:sp>
      <p:sp>
        <p:nvSpPr>
          <p:cNvPr id="148" name="Google Shape;148;p14"/>
          <p:cNvSpPr txBox="1"/>
          <p:nvPr/>
        </p:nvSpPr>
        <p:spPr>
          <a:xfrm>
            <a:off x="175846" y="6161229"/>
            <a:ext cx="35872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Fig: 1.6 Positive Edge Triggering</a:t>
            </a:r>
            <a:endParaRPr/>
          </a:p>
        </p:txBody>
      </p:sp>
      <p:sp>
        <p:nvSpPr>
          <p:cNvPr id="149" name="Google Shape;149;p14"/>
          <p:cNvSpPr txBox="1"/>
          <p:nvPr/>
        </p:nvSpPr>
        <p:spPr>
          <a:xfrm>
            <a:off x="4877973" y="6138646"/>
            <a:ext cx="35872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Fig: 1.7 Negative Level Triggering</a:t>
            </a:r>
            <a:endParaRPr/>
          </a:p>
        </p:txBody>
      </p:sp>
      <p:sp>
        <p:nvSpPr>
          <p:cNvPr id="2" name="Date Placeholder 1">
            <a:extLst>
              <a:ext uri="{FF2B5EF4-FFF2-40B4-BE49-F238E27FC236}">
                <a16:creationId xmlns:a16="http://schemas.microsoft.com/office/drawing/2014/main" id="{3382ABE4-60D8-CFF9-E3CE-4FD0A6C62359}"/>
              </a:ext>
            </a:extLst>
          </p:cNvPr>
          <p:cNvSpPr>
            <a:spLocks noGrp="1"/>
          </p:cNvSpPr>
          <p:nvPr>
            <p:ph type="dt" idx="10"/>
          </p:nvPr>
        </p:nvSpPr>
        <p:spPr/>
        <p:txBody>
          <a:bodyPr/>
          <a:lstStyle/>
          <a:p>
            <a:r>
              <a:rPr lang="en-IN"/>
              <a:t>22CS016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5"/>
          <p:cNvSpPr txBox="1">
            <a:spLocks noGrp="1"/>
          </p:cNvSpPr>
          <p:nvPr>
            <p:ph type="ctrTitle"/>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000">
                <a:latin typeface="Calibri"/>
                <a:ea typeface="Calibri"/>
                <a:cs typeface="Calibri"/>
                <a:sym typeface="Calibri"/>
              </a:rPr>
              <a:t> </a:t>
            </a:r>
            <a:endParaRPr/>
          </a:p>
        </p:txBody>
      </p:sp>
      <p:sp>
        <p:nvSpPr>
          <p:cNvPr id="155" name="Google Shape;155;p15"/>
          <p:cNvSpPr txBox="1"/>
          <p:nvPr/>
        </p:nvSpPr>
        <p:spPr>
          <a:xfrm>
            <a:off x="533400" y="152400"/>
            <a:ext cx="7772400" cy="76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800" b="1" i="0" u="none" strike="noStrike" cap="none">
                <a:solidFill>
                  <a:schemeClr val="dk1"/>
                </a:solidFill>
                <a:latin typeface="Times New Roman"/>
                <a:ea typeface="Times New Roman"/>
                <a:cs typeface="Times New Roman"/>
                <a:sym typeface="Times New Roman"/>
              </a:rPr>
              <a:t>S-R Latch</a:t>
            </a:r>
            <a:endParaRPr sz="2800" b="0" i="0" u="none" strike="noStrike" cap="none">
              <a:solidFill>
                <a:schemeClr val="dk1"/>
              </a:solidFill>
              <a:latin typeface="Calibri"/>
              <a:ea typeface="Calibri"/>
              <a:cs typeface="Calibri"/>
              <a:sym typeface="Calibri"/>
            </a:endParaRPr>
          </a:p>
        </p:txBody>
      </p:sp>
      <p:sp>
        <p:nvSpPr>
          <p:cNvPr id="156" name="Google Shape;156;p15"/>
          <p:cNvSpPr txBox="1"/>
          <p:nvPr/>
        </p:nvSpPr>
        <p:spPr>
          <a:xfrm>
            <a:off x="533400" y="1219200"/>
            <a:ext cx="7543800" cy="38862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480"/>
              </a:spcBef>
              <a:spcAft>
                <a:spcPts val="0"/>
              </a:spcAft>
              <a:buClr>
                <a:schemeClr val="dk1"/>
              </a:buClr>
              <a:buSzPts val="3360"/>
              <a:buFont typeface="Noto Sans Symbols"/>
              <a:buChar char="▪"/>
            </a:pPr>
            <a:r>
              <a:rPr lang="en-US" sz="2800" b="0" i="1" u="none" strike="noStrike" cap="none">
                <a:solidFill>
                  <a:schemeClr val="dk1"/>
                </a:solidFill>
                <a:latin typeface="Calibri"/>
                <a:ea typeface="Calibri"/>
                <a:cs typeface="Calibri"/>
                <a:sym typeface="Calibri"/>
              </a:rPr>
              <a:t>Complementary</a:t>
            </a:r>
            <a:r>
              <a:rPr lang="en-US" sz="2800" b="0" i="0" u="none" strike="noStrike" cap="none">
                <a:solidFill>
                  <a:schemeClr val="dk1"/>
                </a:solidFill>
                <a:latin typeface="Calibri"/>
                <a:ea typeface="Calibri"/>
                <a:cs typeface="Calibri"/>
                <a:sym typeface="Calibri"/>
              </a:rPr>
              <a:t> outputs: </a:t>
            </a:r>
            <a:r>
              <a:rPr lang="en-US" sz="2800" b="0" i="1" u="none" strike="noStrike" cap="none">
                <a:solidFill>
                  <a:schemeClr val="dk1"/>
                </a:solidFill>
                <a:latin typeface="Calibri"/>
                <a:ea typeface="Calibri"/>
                <a:cs typeface="Calibri"/>
                <a:sym typeface="Calibri"/>
              </a:rPr>
              <a:t>Q</a:t>
            </a:r>
            <a:r>
              <a:rPr lang="en-US" sz="2800" b="0" i="0" u="none" strike="noStrike" cap="none">
                <a:solidFill>
                  <a:schemeClr val="dk1"/>
                </a:solidFill>
                <a:latin typeface="Calibri"/>
                <a:ea typeface="Calibri"/>
                <a:cs typeface="Calibri"/>
                <a:sym typeface="Calibri"/>
              </a:rPr>
              <a:t> and </a:t>
            </a:r>
            <a:r>
              <a:rPr lang="en-US" sz="2800" b="0" i="1" u="none" strike="noStrike" cap="none">
                <a:solidFill>
                  <a:schemeClr val="dk1"/>
                </a:solidFill>
                <a:latin typeface="Calibri"/>
                <a:ea typeface="Calibri"/>
                <a:cs typeface="Calibri"/>
                <a:sym typeface="Calibri"/>
              </a:rPr>
              <a:t>Q'</a:t>
            </a:r>
            <a:r>
              <a:rPr lang="en-US" sz="2800" b="0" i="0" u="none" strike="noStrike" cap="none">
                <a:solidFill>
                  <a:schemeClr val="dk1"/>
                </a:solidFill>
                <a:latin typeface="Calibri"/>
                <a:ea typeface="Calibri"/>
                <a:cs typeface="Calibri"/>
                <a:sym typeface="Calibri"/>
              </a:rPr>
              <a:t>.</a:t>
            </a:r>
            <a:endParaRPr/>
          </a:p>
          <a:p>
            <a:pPr marL="457200" marR="0" lvl="0" indent="-431800" algn="l" rtl="0">
              <a:lnSpc>
                <a:spcPct val="100000"/>
              </a:lnSpc>
              <a:spcBef>
                <a:spcPts val="1400"/>
              </a:spcBef>
              <a:spcAft>
                <a:spcPts val="0"/>
              </a:spcAft>
              <a:buClr>
                <a:schemeClr val="dk1"/>
              </a:buClr>
              <a:buSzPts val="3360"/>
              <a:buFont typeface="Noto Sans Symbols"/>
              <a:buChar char="▪"/>
            </a:pPr>
            <a:r>
              <a:rPr lang="en-US" sz="2800" b="0" i="0" u="none" strike="noStrike" cap="none">
                <a:solidFill>
                  <a:schemeClr val="dk1"/>
                </a:solidFill>
                <a:latin typeface="Calibri"/>
                <a:ea typeface="Calibri"/>
                <a:cs typeface="Calibri"/>
                <a:sym typeface="Calibri"/>
              </a:rPr>
              <a:t>When </a:t>
            </a:r>
            <a:r>
              <a:rPr lang="en-US" sz="2800" b="0" i="1" u="none" strike="noStrike" cap="none">
                <a:solidFill>
                  <a:schemeClr val="dk1"/>
                </a:solidFill>
                <a:latin typeface="Calibri"/>
                <a:ea typeface="Calibri"/>
                <a:cs typeface="Calibri"/>
                <a:sym typeface="Calibri"/>
              </a:rPr>
              <a:t>Q</a:t>
            </a:r>
            <a:r>
              <a:rPr lang="en-US" sz="2800" b="0" i="0" u="none" strike="noStrike" cap="none">
                <a:solidFill>
                  <a:schemeClr val="dk1"/>
                </a:solidFill>
                <a:latin typeface="Calibri"/>
                <a:ea typeface="Calibri"/>
                <a:cs typeface="Calibri"/>
                <a:sym typeface="Calibri"/>
              </a:rPr>
              <a:t> is HIGH, the latch is in </a:t>
            </a:r>
            <a:r>
              <a:rPr lang="en-US" sz="2800" b="0" i="1" u="none" strike="noStrike" cap="none">
                <a:solidFill>
                  <a:srgbClr val="0000CC"/>
                </a:solidFill>
                <a:latin typeface="Calibri"/>
                <a:ea typeface="Calibri"/>
                <a:cs typeface="Calibri"/>
                <a:sym typeface="Calibri"/>
              </a:rPr>
              <a:t>SET</a:t>
            </a:r>
            <a:r>
              <a:rPr lang="en-US" sz="2800" b="0" i="0" u="none" strike="noStrike" cap="none">
                <a:solidFill>
                  <a:schemeClr val="dk1"/>
                </a:solidFill>
                <a:latin typeface="Calibri"/>
                <a:ea typeface="Calibri"/>
                <a:cs typeface="Calibri"/>
                <a:sym typeface="Calibri"/>
              </a:rPr>
              <a:t> state.</a:t>
            </a:r>
            <a:endParaRPr/>
          </a:p>
          <a:p>
            <a:pPr marL="457200" marR="0" lvl="0" indent="-431800" algn="l" rtl="0">
              <a:lnSpc>
                <a:spcPct val="100000"/>
              </a:lnSpc>
              <a:spcBef>
                <a:spcPts val="1400"/>
              </a:spcBef>
              <a:spcAft>
                <a:spcPts val="0"/>
              </a:spcAft>
              <a:buClr>
                <a:schemeClr val="dk1"/>
              </a:buClr>
              <a:buSzPts val="3360"/>
              <a:buFont typeface="Noto Sans Symbols"/>
              <a:buChar char="▪"/>
            </a:pPr>
            <a:r>
              <a:rPr lang="en-US" sz="2800" b="0" i="0" u="none" strike="noStrike" cap="none">
                <a:solidFill>
                  <a:schemeClr val="dk1"/>
                </a:solidFill>
                <a:latin typeface="Calibri"/>
                <a:ea typeface="Calibri"/>
                <a:cs typeface="Calibri"/>
                <a:sym typeface="Calibri"/>
              </a:rPr>
              <a:t>When </a:t>
            </a:r>
            <a:r>
              <a:rPr lang="en-US" sz="2800" b="0" i="1" u="none" strike="noStrike" cap="none">
                <a:solidFill>
                  <a:schemeClr val="dk1"/>
                </a:solidFill>
                <a:latin typeface="Calibri"/>
                <a:ea typeface="Calibri"/>
                <a:cs typeface="Calibri"/>
                <a:sym typeface="Calibri"/>
              </a:rPr>
              <a:t>Q</a:t>
            </a:r>
            <a:r>
              <a:rPr lang="en-US" sz="2800" b="0" i="0" u="none" strike="noStrike" cap="none">
                <a:solidFill>
                  <a:schemeClr val="dk1"/>
                </a:solidFill>
                <a:latin typeface="Calibri"/>
                <a:ea typeface="Calibri"/>
                <a:cs typeface="Calibri"/>
                <a:sym typeface="Calibri"/>
              </a:rPr>
              <a:t> is LOW, the latch is in </a:t>
            </a:r>
            <a:r>
              <a:rPr lang="en-US" sz="2800" b="0" i="1" u="none" strike="noStrike" cap="none">
                <a:solidFill>
                  <a:srgbClr val="0000CC"/>
                </a:solidFill>
                <a:latin typeface="Calibri"/>
                <a:ea typeface="Calibri"/>
                <a:cs typeface="Calibri"/>
                <a:sym typeface="Calibri"/>
              </a:rPr>
              <a:t>RESET</a:t>
            </a:r>
            <a:r>
              <a:rPr lang="en-US" sz="2800" b="0" i="0" u="none" strike="noStrike" cap="none">
                <a:solidFill>
                  <a:schemeClr val="dk1"/>
                </a:solidFill>
                <a:latin typeface="Calibri"/>
                <a:ea typeface="Calibri"/>
                <a:cs typeface="Calibri"/>
                <a:sym typeface="Calibri"/>
              </a:rPr>
              <a:t> state.</a:t>
            </a:r>
            <a:endParaRPr/>
          </a:p>
          <a:p>
            <a:pPr marL="457200" marR="0" lvl="0" indent="-431800" algn="l" rtl="0">
              <a:lnSpc>
                <a:spcPct val="100000"/>
              </a:lnSpc>
              <a:spcBef>
                <a:spcPts val="1400"/>
              </a:spcBef>
              <a:spcAft>
                <a:spcPts val="0"/>
              </a:spcAft>
              <a:buClr>
                <a:schemeClr val="dk1"/>
              </a:buClr>
              <a:buSzPts val="3360"/>
              <a:buFont typeface="Noto Sans Symbols"/>
              <a:buChar char="▪"/>
            </a:pPr>
            <a:r>
              <a:rPr lang="en-US" sz="2800" b="0" i="0" u="none" strike="noStrike" cap="none">
                <a:solidFill>
                  <a:schemeClr val="dk1"/>
                </a:solidFill>
                <a:latin typeface="Calibri"/>
                <a:ea typeface="Calibri"/>
                <a:cs typeface="Calibri"/>
                <a:sym typeface="Calibri"/>
              </a:rPr>
              <a:t>For </a:t>
            </a:r>
            <a:r>
              <a:rPr lang="en-US" sz="2800" b="0" i="1" u="none" strike="noStrike" cap="none">
                <a:solidFill>
                  <a:srgbClr val="0000CC"/>
                </a:solidFill>
                <a:latin typeface="Calibri"/>
                <a:ea typeface="Calibri"/>
                <a:cs typeface="Calibri"/>
                <a:sym typeface="Calibri"/>
              </a:rPr>
              <a:t>active-HIGH input</a:t>
            </a:r>
            <a:r>
              <a:rPr lang="en-US" sz="2800" b="0" i="0" u="none" strike="noStrike" cap="none">
                <a:solidFill>
                  <a:srgbClr val="0000CC"/>
                </a:solidFill>
                <a:latin typeface="Calibri"/>
                <a:ea typeface="Calibri"/>
                <a:cs typeface="Calibri"/>
                <a:sym typeface="Calibri"/>
              </a:rPr>
              <a:t> S-R latch</a:t>
            </a:r>
            <a:r>
              <a:rPr lang="en-US" sz="2800" b="0" i="0" u="none" strike="noStrike" cap="none">
                <a:solidFill>
                  <a:schemeClr val="dk1"/>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(also known as NOR gate latch),</a:t>
            </a:r>
            <a:endParaRPr sz="2800" b="0" i="0" u="none" strike="noStrike" cap="none">
              <a:solidFill>
                <a:schemeClr val="dk1"/>
              </a:solidFill>
              <a:latin typeface="Calibri"/>
              <a:ea typeface="Calibri"/>
              <a:cs typeface="Calibri"/>
              <a:sym typeface="Calibri"/>
            </a:endParaRPr>
          </a:p>
          <a:p>
            <a:pPr marL="457200" marR="0" lvl="0" indent="-431800" algn="l" rtl="0">
              <a:lnSpc>
                <a:spcPct val="100000"/>
              </a:lnSpc>
              <a:spcBef>
                <a:spcPts val="480"/>
              </a:spcBef>
              <a:spcAft>
                <a:spcPts val="0"/>
              </a:spcAft>
              <a:buClr>
                <a:schemeClr val="dk1"/>
              </a:buClr>
              <a:buSzPts val="3200"/>
              <a:buFont typeface="Arial"/>
              <a:buNone/>
            </a:pPr>
            <a:r>
              <a:rPr lang="en-US" sz="1800" b="0" i="0" u="none" strike="noStrike" cap="none">
                <a:solidFill>
                  <a:schemeClr val="dk1"/>
                </a:solidFill>
                <a:latin typeface="Calibri"/>
                <a:ea typeface="Calibri"/>
                <a:cs typeface="Calibri"/>
                <a:sym typeface="Calibri"/>
              </a:rPr>
              <a:t>		</a:t>
            </a:r>
            <a:r>
              <a:rPr lang="en-US" sz="1800" b="0" i="1" u="none" strike="noStrike" cap="none">
                <a:solidFill>
                  <a:schemeClr val="dk1"/>
                </a:solidFill>
                <a:latin typeface="Calibri"/>
                <a:ea typeface="Calibri"/>
                <a:cs typeface="Calibri"/>
                <a:sym typeface="Calibri"/>
              </a:rPr>
              <a:t>R</a:t>
            </a:r>
            <a:r>
              <a:rPr lang="en-US" sz="1800" b="0" i="0" u="none" strike="noStrike" cap="none">
                <a:solidFill>
                  <a:schemeClr val="dk1"/>
                </a:solidFill>
                <a:latin typeface="Calibri"/>
                <a:ea typeface="Calibri"/>
                <a:cs typeface="Calibri"/>
                <a:sym typeface="Calibri"/>
              </a:rPr>
              <a:t>=HIGH (and </a:t>
            </a:r>
            <a:r>
              <a:rPr lang="en-US" sz="1800" b="0" i="1" u="none" strike="noStrike" cap="none">
                <a:solidFill>
                  <a:schemeClr val="dk1"/>
                </a:solidFill>
                <a:latin typeface="Calibri"/>
                <a:ea typeface="Calibri"/>
                <a:cs typeface="Calibri"/>
                <a:sym typeface="Calibri"/>
              </a:rPr>
              <a:t>S</a:t>
            </a:r>
            <a:r>
              <a:rPr lang="en-US" sz="1800" b="0" i="0" u="none" strike="noStrike" cap="none">
                <a:solidFill>
                  <a:schemeClr val="dk1"/>
                </a:solidFill>
                <a:latin typeface="Calibri"/>
                <a:ea typeface="Calibri"/>
                <a:cs typeface="Calibri"/>
                <a:sym typeface="Calibri"/>
              </a:rPr>
              <a:t>=LOW) </a:t>
            </a:r>
            <a:r>
              <a:rPr lang="en-US" sz="1800" b="0" i="0" u="none" strike="noStrike" cap="none">
                <a:solidFill>
                  <a:schemeClr val="dk1"/>
                </a:solidFill>
                <a:latin typeface="Noto Sans Symbols"/>
                <a:ea typeface="Noto Sans Symbols"/>
                <a:cs typeface="Noto Sans Symbols"/>
                <a:sym typeface="Noto Sans Symbols"/>
              </a:rPr>
              <a:t>🢧</a:t>
            </a:r>
            <a:r>
              <a:rPr lang="en-US" sz="1800" b="0" i="0" u="none" strike="noStrike" cap="none">
                <a:solidFill>
                  <a:schemeClr val="dk1"/>
                </a:solidFill>
                <a:latin typeface="Calibri"/>
                <a:ea typeface="Calibri"/>
                <a:cs typeface="Calibri"/>
                <a:sym typeface="Calibri"/>
              </a:rPr>
              <a:t>  RESET state</a:t>
            </a:r>
            <a:endParaRPr/>
          </a:p>
          <a:p>
            <a:pPr marL="457200" marR="0" lvl="0" indent="-431800" algn="l" rtl="0">
              <a:lnSpc>
                <a:spcPct val="100000"/>
              </a:lnSpc>
              <a:spcBef>
                <a:spcPts val="480"/>
              </a:spcBef>
              <a:spcAft>
                <a:spcPts val="0"/>
              </a:spcAft>
              <a:buClr>
                <a:schemeClr val="dk1"/>
              </a:buClr>
              <a:buSzPts val="3200"/>
              <a:buFont typeface="Arial"/>
              <a:buNone/>
            </a:pPr>
            <a:r>
              <a:rPr lang="en-US" sz="1800" b="0" i="0" u="none" strike="noStrike" cap="none">
                <a:solidFill>
                  <a:schemeClr val="dk1"/>
                </a:solidFill>
                <a:latin typeface="Calibri"/>
                <a:ea typeface="Calibri"/>
                <a:cs typeface="Calibri"/>
                <a:sym typeface="Calibri"/>
              </a:rPr>
              <a:t>		</a:t>
            </a:r>
            <a:r>
              <a:rPr lang="en-US" sz="1800" b="0" i="1" u="none" strike="noStrike" cap="none">
                <a:solidFill>
                  <a:schemeClr val="dk1"/>
                </a:solidFill>
                <a:latin typeface="Calibri"/>
                <a:ea typeface="Calibri"/>
                <a:cs typeface="Calibri"/>
                <a:sym typeface="Calibri"/>
              </a:rPr>
              <a:t>S</a:t>
            </a:r>
            <a:r>
              <a:rPr lang="en-US" sz="1800" b="0" i="0" u="none" strike="noStrike" cap="none">
                <a:solidFill>
                  <a:schemeClr val="dk1"/>
                </a:solidFill>
                <a:latin typeface="Calibri"/>
                <a:ea typeface="Calibri"/>
                <a:cs typeface="Calibri"/>
                <a:sym typeface="Calibri"/>
              </a:rPr>
              <a:t>=HIGH (and </a:t>
            </a:r>
            <a:r>
              <a:rPr lang="en-US" sz="1800" b="0" i="1" u="none" strike="noStrike" cap="none">
                <a:solidFill>
                  <a:schemeClr val="dk1"/>
                </a:solidFill>
                <a:latin typeface="Calibri"/>
                <a:ea typeface="Calibri"/>
                <a:cs typeface="Calibri"/>
                <a:sym typeface="Calibri"/>
              </a:rPr>
              <a:t>R</a:t>
            </a:r>
            <a:r>
              <a:rPr lang="en-US" sz="1800" b="0" i="0" u="none" strike="noStrike" cap="none">
                <a:solidFill>
                  <a:schemeClr val="dk1"/>
                </a:solidFill>
                <a:latin typeface="Calibri"/>
                <a:ea typeface="Calibri"/>
                <a:cs typeface="Calibri"/>
                <a:sym typeface="Calibri"/>
              </a:rPr>
              <a:t>=LOW) </a:t>
            </a:r>
            <a:r>
              <a:rPr lang="en-US" sz="1800" b="0" i="0" u="none" strike="noStrike" cap="none">
                <a:solidFill>
                  <a:schemeClr val="dk1"/>
                </a:solidFill>
                <a:latin typeface="Noto Sans Symbols"/>
                <a:ea typeface="Noto Sans Symbols"/>
                <a:cs typeface="Noto Sans Symbols"/>
                <a:sym typeface="Noto Sans Symbols"/>
              </a:rPr>
              <a:t>🢧</a:t>
            </a:r>
            <a:r>
              <a:rPr lang="en-US" sz="1800" b="0" i="0" u="none" strike="noStrike" cap="none">
                <a:solidFill>
                  <a:schemeClr val="dk1"/>
                </a:solidFill>
                <a:latin typeface="Calibri"/>
                <a:ea typeface="Calibri"/>
                <a:cs typeface="Calibri"/>
                <a:sym typeface="Calibri"/>
              </a:rPr>
              <a:t>  SET state</a:t>
            </a:r>
            <a:endParaRPr/>
          </a:p>
          <a:p>
            <a:pPr marL="457200" marR="0" lvl="0" indent="-431800" algn="l" rtl="0">
              <a:lnSpc>
                <a:spcPct val="100000"/>
              </a:lnSpc>
              <a:spcBef>
                <a:spcPts val="480"/>
              </a:spcBef>
              <a:spcAft>
                <a:spcPts val="0"/>
              </a:spcAft>
              <a:buClr>
                <a:schemeClr val="dk1"/>
              </a:buClr>
              <a:buSzPts val="3200"/>
              <a:buFont typeface="Arial"/>
              <a:buNone/>
            </a:pPr>
            <a:r>
              <a:rPr lang="en-US" sz="1800" b="0" i="0" u="none" strike="noStrike" cap="none">
                <a:solidFill>
                  <a:schemeClr val="dk1"/>
                </a:solidFill>
                <a:latin typeface="Calibri"/>
                <a:ea typeface="Calibri"/>
                <a:cs typeface="Calibri"/>
                <a:sym typeface="Calibri"/>
              </a:rPr>
              <a:t>		both inputs LOW </a:t>
            </a:r>
            <a:r>
              <a:rPr lang="en-US" sz="1800" b="0" i="0" u="none" strike="noStrike" cap="none">
                <a:solidFill>
                  <a:schemeClr val="dk1"/>
                </a:solidFill>
                <a:latin typeface="Noto Sans Symbols"/>
                <a:ea typeface="Noto Sans Symbols"/>
                <a:cs typeface="Noto Sans Symbols"/>
                <a:sym typeface="Noto Sans Symbols"/>
              </a:rPr>
              <a:t>🢧</a:t>
            </a:r>
            <a:r>
              <a:rPr lang="en-US" sz="1800" b="0" i="0" u="none" strike="noStrike" cap="none">
                <a:solidFill>
                  <a:schemeClr val="dk1"/>
                </a:solidFill>
                <a:latin typeface="Calibri"/>
                <a:ea typeface="Calibri"/>
                <a:cs typeface="Calibri"/>
                <a:sym typeface="Calibri"/>
              </a:rPr>
              <a:t> no change</a:t>
            </a:r>
            <a:endParaRPr/>
          </a:p>
          <a:p>
            <a:pPr marL="457200" marR="0" lvl="0" indent="-431800" algn="l" rtl="0">
              <a:lnSpc>
                <a:spcPct val="100000"/>
              </a:lnSpc>
              <a:spcBef>
                <a:spcPts val="480"/>
              </a:spcBef>
              <a:spcAft>
                <a:spcPts val="0"/>
              </a:spcAft>
              <a:buClr>
                <a:schemeClr val="dk1"/>
              </a:buClr>
              <a:buSzPts val="3200"/>
              <a:buFont typeface="Arial"/>
              <a:buNone/>
            </a:pPr>
            <a:r>
              <a:rPr lang="en-US" sz="1800" b="0" i="0" u="none" strike="noStrike" cap="none">
                <a:solidFill>
                  <a:schemeClr val="dk1"/>
                </a:solidFill>
                <a:latin typeface="Calibri"/>
                <a:ea typeface="Calibri"/>
                <a:cs typeface="Calibri"/>
                <a:sym typeface="Calibri"/>
              </a:rPr>
              <a:t>		both inputs HIGH </a:t>
            </a:r>
            <a:r>
              <a:rPr lang="en-US" sz="1800" b="0" i="0" u="none" strike="noStrike" cap="none">
                <a:solidFill>
                  <a:schemeClr val="dk1"/>
                </a:solidFill>
                <a:latin typeface="Noto Sans Symbols"/>
                <a:ea typeface="Noto Sans Symbols"/>
                <a:cs typeface="Noto Sans Symbols"/>
                <a:sym typeface="Noto Sans Symbols"/>
              </a:rPr>
              <a:t>🢧</a:t>
            </a:r>
            <a:r>
              <a:rPr lang="en-US" sz="1800" b="0" i="0" u="none" strike="noStrike" cap="none">
                <a:solidFill>
                  <a:schemeClr val="dk1"/>
                </a:solidFill>
                <a:latin typeface="Calibri"/>
                <a:ea typeface="Calibri"/>
                <a:cs typeface="Calibri"/>
                <a:sym typeface="Calibri"/>
              </a:rPr>
              <a:t> </a:t>
            </a:r>
            <a:r>
              <a:rPr lang="en-US" sz="1800" b="0" i="1" u="none" strike="noStrike" cap="none">
                <a:solidFill>
                  <a:schemeClr val="dk1"/>
                </a:solidFill>
                <a:latin typeface="Calibri"/>
                <a:ea typeface="Calibri"/>
                <a:cs typeface="Calibri"/>
                <a:sym typeface="Calibri"/>
              </a:rPr>
              <a:t>Q</a:t>
            </a:r>
            <a:r>
              <a:rPr lang="en-US" sz="1800" b="0" i="0" u="none" strike="noStrike" cap="none">
                <a:solidFill>
                  <a:schemeClr val="dk1"/>
                </a:solidFill>
                <a:latin typeface="Calibri"/>
                <a:ea typeface="Calibri"/>
                <a:cs typeface="Calibri"/>
                <a:sym typeface="Calibri"/>
              </a:rPr>
              <a:t> and </a:t>
            </a:r>
            <a:r>
              <a:rPr lang="en-US" sz="1800" b="0" i="1" u="none" strike="noStrike" cap="none">
                <a:solidFill>
                  <a:schemeClr val="dk1"/>
                </a:solidFill>
                <a:latin typeface="Calibri"/>
                <a:ea typeface="Calibri"/>
                <a:cs typeface="Calibri"/>
                <a:sym typeface="Calibri"/>
              </a:rPr>
              <a:t>Q'</a:t>
            </a:r>
            <a:r>
              <a:rPr lang="en-US" sz="1800" b="0" i="0" u="none" strike="noStrike" cap="none">
                <a:solidFill>
                  <a:schemeClr val="dk1"/>
                </a:solidFill>
                <a:latin typeface="Calibri"/>
                <a:ea typeface="Calibri"/>
                <a:cs typeface="Calibri"/>
                <a:sym typeface="Calibri"/>
              </a:rPr>
              <a:t> both LOW (invalid)!</a:t>
            </a:r>
            <a:endParaRPr/>
          </a:p>
        </p:txBody>
      </p:sp>
      <p:sp>
        <p:nvSpPr>
          <p:cNvPr id="2" name="Date Placeholder 1">
            <a:extLst>
              <a:ext uri="{FF2B5EF4-FFF2-40B4-BE49-F238E27FC236}">
                <a16:creationId xmlns:a16="http://schemas.microsoft.com/office/drawing/2014/main" id="{B79FC22D-6C51-D5EE-6650-BF2A93025DAB}"/>
              </a:ext>
            </a:extLst>
          </p:cNvPr>
          <p:cNvSpPr>
            <a:spLocks noGrp="1"/>
          </p:cNvSpPr>
          <p:nvPr>
            <p:ph type="dt" idx="10"/>
          </p:nvPr>
        </p:nvSpPr>
        <p:spPr/>
        <p:txBody>
          <a:bodyPr/>
          <a:lstStyle/>
          <a:p>
            <a:r>
              <a:rPr lang="en-IN"/>
              <a:t>22CS016</a:t>
            </a:r>
          </a:p>
        </p:txBody>
      </p:sp>
      <p:sp>
        <p:nvSpPr>
          <p:cNvPr id="3" name="Slide Number Placeholder 2">
            <a:extLst>
              <a:ext uri="{FF2B5EF4-FFF2-40B4-BE49-F238E27FC236}">
                <a16:creationId xmlns:a16="http://schemas.microsoft.com/office/drawing/2014/main" id="{BBF48FF4-6B70-1E53-0127-112DD6BE53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ctrTitle"/>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000">
                <a:latin typeface="Calibri"/>
                <a:ea typeface="Calibri"/>
                <a:cs typeface="Calibri"/>
                <a:sym typeface="Calibri"/>
              </a:rPr>
              <a:t> </a:t>
            </a:r>
            <a:endParaRPr/>
          </a:p>
        </p:txBody>
      </p:sp>
      <p:sp>
        <p:nvSpPr>
          <p:cNvPr id="162" name="Google Shape;162;p16"/>
          <p:cNvSpPr txBox="1"/>
          <p:nvPr/>
        </p:nvSpPr>
        <p:spPr>
          <a:xfrm>
            <a:off x="381000" y="0"/>
            <a:ext cx="7772400" cy="76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latin typeface="Times New Roman"/>
                <a:ea typeface="Times New Roman"/>
                <a:cs typeface="Times New Roman"/>
                <a:sym typeface="Times New Roman"/>
              </a:rPr>
              <a:t>S-R Latch</a:t>
            </a:r>
            <a:endParaRPr sz="2000" b="0" i="0" u="none" strike="noStrike" cap="none">
              <a:solidFill>
                <a:schemeClr val="dk1"/>
              </a:solidFill>
              <a:latin typeface="Calibri"/>
              <a:ea typeface="Calibri"/>
              <a:cs typeface="Calibri"/>
              <a:sym typeface="Calibri"/>
            </a:endParaRPr>
          </a:p>
        </p:txBody>
      </p:sp>
      <p:sp>
        <p:nvSpPr>
          <p:cNvPr id="163" name="Google Shape;163;p16"/>
          <p:cNvSpPr txBox="1"/>
          <p:nvPr/>
        </p:nvSpPr>
        <p:spPr>
          <a:xfrm>
            <a:off x="381000" y="1066800"/>
            <a:ext cx="7696200" cy="32004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800"/>
              </a:spcBef>
              <a:spcAft>
                <a:spcPts val="0"/>
              </a:spcAft>
              <a:buClr>
                <a:schemeClr val="dk1"/>
              </a:buClr>
              <a:buSzPts val="2400"/>
              <a:buFont typeface="Noto Sans Symbols"/>
              <a:buChar char="▪"/>
            </a:pPr>
            <a:r>
              <a:rPr lang="en-US" sz="2000" b="0" i="0" u="none" strike="noStrike" cap="none">
                <a:solidFill>
                  <a:schemeClr val="dk1"/>
                </a:solidFill>
                <a:latin typeface="Calibri"/>
                <a:ea typeface="Calibri"/>
                <a:cs typeface="Calibri"/>
                <a:sym typeface="Calibri"/>
              </a:rPr>
              <a:t>Characteristics table for active-high input S-R latch:</a:t>
            </a:r>
            <a:endParaRPr/>
          </a:p>
          <a:p>
            <a:pPr marL="457200" marR="0" lvl="0" indent="-431800" algn="l" rtl="0">
              <a:lnSpc>
                <a:spcPct val="100000"/>
              </a:lnSpc>
              <a:spcBef>
                <a:spcPts val="11000"/>
              </a:spcBef>
              <a:spcAft>
                <a:spcPts val="0"/>
              </a:spcAft>
              <a:buClr>
                <a:schemeClr val="dk1"/>
              </a:buClr>
              <a:buSzPts val="2400"/>
              <a:buFont typeface="Arial"/>
              <a:buNone/>
            </a:pPr>
            <a:endParaRPr sz="2000" b="0" i="0" u="none" strike="noStrike" cap="none">
              <a:solidFill>
                <a:schemeClr val="dk1"/>
              </a:solidFill>
              <a:latin typeface="Calibri"/>
              <a:ea typeface="Calibri"/>
              <a:cs typeface="Calibri"/>
              <a:sym typeface="Calibri"/>
            </a:endParaRPr>
          </a:p>
        </p:txBody>
      </p:sp>
      <p:graphicFrame>
        <p:nvGraphicFramePr>
          <p:cNvPr id="164" name="Google Shape;164;p16"/>
          <p:cNvGraphicFramePr/>
          <p:nvPr/>
        </p:nvGraphicFramePr>
        <p:xfrm>
          <a:off x="1143000" y="1593850"/>
          <a:ext cx="4325938" cy="1755775"/>
        </p:xfrm>
        <a:graphic>
          <a:graphicData uri="http://schemas.openxmlformats.org/presentationml/2006/ole">
            <mc:AlternateContent xmlns:mc="http://schemas.openxmlformats.org/markup-compatibility/2006">
              <mc:Choice xmlns:v="urn:schemas-microsoft-com:vml" Requires="v">
                <p:oleObj r:id="rId3" imgW="4325938" imgH="1755775" progId="Word.Document.8">
                  <p:embed/>
                </p:oleObj>
              </mc:Choice>
              <mc:Fallback>
                <p:oleObj r:id="rId3" imgW="4325938" imgH="1755775" progId="Word.Document.8">
                  <p:embed/>
                  <p:pic>
                    <p:nvPicPr>
                      <p:cNvPr id="164" name="Google Shape;164;p16"/>
                      <p:cNvPicPr preferRelativeResize="0"/>
                      <p:nvPr/>
                    </p:nvPicPr>
                    <p:blipFill rotWithShape="1">
                      <a:blip r:embed="rId4">
                        <a:alphaModFix/>
                      </a:blip>
                      <a:srcRect/>
                      <a:stretch/>
                    </p:blipFill>
                    <p:spPr>
                      <a:xfrm>
                        <a:off x="1143000" y="1593850"/>
                        <a:ext cx="4325938" cy="1755775"/>
                      </a:xfrm>
                      <a:prstGeom prst="rect">
                        <a:avLst/>
                      </a:prstGeom>
                      <a:noFill/>
                      <a:ln>
                        <a:noFill/>
                      </a:ln>
                    </p:spPr>
                  </p:pic>
                </p:oleObj>
              </mc:Fallback>
            </mc:AlternateContent>
          </a:graphicData>
        </a:graphic>
      </p:graphicFrame>
      <p:grpSp>
        <p:nvGrpSpPr>
          <p:cNvPr id="165" name="Google Shape;165;p16"/>
          <p:cNvGrpSpPr/>
          <p:nvPr/>
        </p:nvGrpSpPr>
        <p:grpSpPr>
          <a:xfrm>
            <a:off x="5943600" y="1828800"/>
            <a:ext cx="1828800" cy="1066800"/>
            <a:chOff x="4224" y="1296"/>
            <a:chExt cx="1152" cy="672"/>
          </a:xfrm>
        </p:grpSpPr>
        <p:sp>
          <p:nvSpPr>
            <p:cNvPr id="166" name="Google Shape;166;p16"/>
            <p:cNvSpPr/>
            <p:nvPr/>
          </p:nvSpPr>
          <p:spPr>
            <a:xfrm>
              <a:off x="4464" y="1296"/>
              <a:ext cx="432" cy="672"/>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p:txBody>
        </p:sp>
        <p:cxnSp>
          <p:nvCxnSpPr>
            <p:cNvPr id="167" name="Google Shape;167;p16"/>
            <p:cNvCxnSpPr/>
            <p:nvPr/>
          </p:nvCxnSpPr>
          <p:spPr>
            <a:xfrm>
              <a:off x="4224" y="1488"/>
              <a:ext cx="240" cy="0"/>
            </a:xfrm>
            <a:prstGeom prst="straightConnector1">
              <a:avLst/>
            </a:prstGeom>
            <a:noFill/>
            <a:ln w="19050" cap="flat" cmpd="sng">
              <a:solidFill>
                <a:schemeClr val="dk1"/>
              </a:solidFill>
              <a:prstDash val="solid"/>
              <a:round/>
              <a:headEnd type="none" w="med" len="med"/>
              <a:tailEnd type="none" w="med" len="med"/>
            </a:ln>
          </p:spPr>
        </p:cxnSp>
        <p:cxnSp>
          <p:nvCxnSpPr>
            <p:cNvPr id="168" name="Google Shape;168;p16"/>
            <p:cNvCxnSpPr/>
            <p:nvPr/>
          </p:nvCxnSpPr>
          <p:spPr>
            <a:xfrm>
              <a:off x="4224" y="1776"/>
              <a:ext cx="240" cy="0"/>
            </a:xfrm>
            <a:prstGeom prst="straightConnector1">
              <a:avLst/>
            </a:prstGeom>
            <a:noFill/>
            <a:ln w="19050" cap="flat" cmpd="sng">
              <a:solidFill>
                <a:schemeClr val="dk1"/>
              </a:solidFill>
              <a:prstDash val="solid"/>
              <a:round/>
              <a:headEnd type="none" w="med" len="med"/>
              <a:tailEnd type="none" w="med" len="med"/>
            </a:ln>
          </p:spPr>
        </p:cxnSp>
        <p:sp>
          <p:nvSpPr>
            <p:cNvPr id="169" name="Google Shape;169;p16"/>
            <p:cNvSpPr/>
            <p:nvPr/>
          </p:nvSpPr>
          <p:spPr>
            <a:xfrm>
              <a:off x="4896" y="1753"/>
              <a:ext cx="48" cy="48"/>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050"/>
                <a:buFont typeface="Arial"/>
                <a:buNone/>
              </a:pPr>
              <a:endParaRPr sz="1050" b="0" i="0" u="none" strike="noStrike" cap="none">
                <a:solidFill>
                  <a:schemeClr val="dk1"/>
                </a:solidFill>
                <a:latin typeface="Arial"/>
                <a:ea typeface="Arial"/>
                <a:cs typeface="Arial"/>
                <a:sym typeface="Arial"/>
              </a:endParaRPr>
            </a:p>
          </p:txBody>
        </p:sp>
        <p:cxnSp>
          <p:nvCxnSpPr>
            <p:cNvPr id="170" name="Google Shape;170;p16"/>
            <p:cNvCxnSpPr/>
            <p:nvPr/>
          </p:nvCxnSpPr>
          <p:spPr>
            <a:xfrm>
              <a:off x="4896" y="1488"/>
              <a:ext cx="24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16"/>
            <p:cNvCxnSpPr/>
            <p:nvPr/>
          </p:nvCxnSpPr>
          <p:spPr>
            <a:xfrm>
              <a:off x="4944" y="1776"/>
              <a:ext cx="192" cy="0"/>
            </a:xfrm>
            <a:prstGeom prst="straightConnector1">
              <a:avLst/>
            </a:prstGeom>
            <a:noFill/>
            <a:ln w="19050" cap="flat" cmpd="sng">
              <a:solidFill>
                <a:schemeClr val="dk1"/>
              </a:solidFill>
              <a:prstDash val="solid"/>
              <a:round/>
              <a:headEnd type="none" w="med" len="med"/>
              <a:tailEnd type="none" w="med" len="med"/>
            </a:ln>
          </p:spPr>
        </p:cxnSp>
        <p:sp>
          <p:nvSpPr>
            <p:cNvPr id="172" name="Google Shape;172;p16"/>
            <p:cNvSpPr txBox="1"/>
            <p:nvPr/>
          </p:nvSpPr>
          <p:spPr>
            <a:xfrm>
              <a:off x="4464" y="1392"/>
              <a:ext cx="192" cy="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50"/>
                <a:buFont typeface="Arial"/>
                <a:buNone/>
              </a:pPr>
              <a:r>
                <a:rPr lang="en-US" sz="1050" b="0" i="1" u="none" strike="noStrike" cap="none">
                  <a:solidFill>
                    <a:schemeClr val="dk1"/>
                  </a:solidFill>
                  <a:latin typeface="Arial"/>
                  <a:ea typeface="Arial"/>
                  <a:cs typeface="Arial"/>
                  <a:sym typeface="Arial"/>
                </a:rPr>
                <a:t>S</a:t>
              </a:r>
              <a:endParaRPr/>
            </a:p>
            <a:p>
              <a:pPr marL="0" marR="0" lvl="0" indent="0" algn="l" rtl="0">
                <a:lnSpc>
                  <a:spcPct val="100000"/>
                </a:lnSpc>
                <a:spcBef>
                  <a:spcPts val="105"/>
                </a:spcBef>
                <a:spcAft>
                  <a:spcPts val="0"/>
                </a:spcAft>
                <a:buClr>
                  <a:schemeClr val="dk1"/>
                </a:buClr>
                <a:buSzPts val="1050"/>
                <a:buFont typeface="Arial"/>
                <a:buNone/>
              </a:pPr>
              <a:endParaRPr sz="1050" b="0" i="1" u="none" strike="noStrike" cap="none">
                <a:solidFill>
                  <a:schemeClr val="dk1"/>
                </a:solidFill>
                <a:latin typeface="Arial"/>
                <a:ea typeface="Arial"/>
                <a:cs typeface="Arial"/>
                <a:sym typeface="Arial"/>
              </a:endParaRPr>
            </a:p>
            <a:p>
              <a:pPr marL="0" marR="0" lvl="0" indent="0" algn="l" rtl="0">
                <a:lnSpc>
                  <a:spcPct val="100000"/>
                </a:lnSpc>
                <a:spcBef>
                  <a:spcPts val="105"/>
                </a:spcBef>
                <a:spcAft>
                  <a:spcPts val="0"/>
                </a:spcAft>
                <a:buClr>
                  <a:schemeClr val="dk1"/>
                </a:buClr>
                <a:buSzPts val="1050"/>
                <a:buFont typeface="Arial"/>
                <a:buNone/>
              </a:pPr>
              <a:r>
                <a:rPr lang="en-US" sz="1050" b="0" i="1" u="none" strike="noStrike" cap="none">
                  <a:solidFill>
                    <a:schemeClr val="dk1"/>
                  </a:solidFill>
                  <a:latin typeface="Arial"/>
                  <a:ea typeface="Arial"/>
                  <a:cs typeface="Arial"/>
                  <a:sym typeface="Arial"/>
                </a:rPr>
                <a:t>R</a:t>
              </a:r>
              <a:endParaRPr sz="1050" b="0" i="0" u="none" strike="noStrike" cap="none">
                <a:solidFill>
                  <a:schemeClr val="dk1"/>
                </a:solidFill>
                <a:latin typeface="Arial"/>
                <a:ea typeface="Arial"/>
                <a:cs typeface="Arial"/>
                <a:sym typeface="Arial"/>
              </a:endParaRPr>
            </a:p>
          </p:txBody>
        </p:sp>
        <p:sp>
          <p:nvSpPr>
            <p:cNvPr id="173" name="Google Shape;173;p16"/>
            <p:cNvSpPr/>
            <p:nvPr/>
          </p:nvSpPr>
          <p:spPr>
            <a:xfrm>
              <a:off x="5136" y="1392"/>
              <a:ext cx="240" cy="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50"/>
                <a:buFont typeface="Arial"/>
                <a:buNone/>
              </a:pPr>
              <a:r>
                <a:rPr lang="en-US" sz="1050" b="0" i="1" u="none" strike="noStrike" cap="none">
                  <a:solidFill>
                    <a:schemeClr val="dk1"/>
                  </a:solidFill>
                  <a:latin typeface="Arial"/>
                  <a:ea typeface="Arial"/>
                  <a:cs typeface="Arial"/>
                  <a:sym typeface="Arial"/>
                </a:rPr>
                <a:t>Q</a:t>
              </a:r>
              <a:endParaRPr/>
            </a:p>
            <a:p>
              <a:pPr marL="0" marR="0" lvl="0" indent="0" algn="l" rtl="0">
                <a:lnSpc>
                  <a:spcPct val="100000"/>
                </a:lnSpc>
                <a:spcBef>
                  <a:spcPts val="105"/>
                </a:spcBef>
                <a:spcAft>
                  <a:spcPts val="0"/>
                </a:spcAft>
                <a:buClr>
                  <a:schemeClr val="dk1"/>
                </a:buClr>
                <a:buSzPts val="1050"/>
                <a:buFont typeface="Arial"/>
                <a:buNone/>
              </a:pPr>
              <a:endParaRPr sz="1050" b="0" i="1" u="none" strike="noStrike" cap="none">
                <a:solidFill>
                  <a:schemeClr val="dk1"/>
                </a:solidFill>
                <a:latin typeface="Arial"/>
                <a:ea typeface="Arial"/>
                <a:cs typeface="Arial"/>
                <a:sym typeface="Arial"/>
              </a:endParaRPr>
            </a:p>
            <a:p>
              <a:pPr marL="0" marR="0" lvl="0" indent="0" algn="l" rtl="0">
                <a:lnSpc>
                  <a:spcPct val="100000"/>
                </a:lnSpc>
                <a:spcBef>
                  <a:spcPts val="105"/>
                </a:spcBef>
                <a:spcAft>
                  <a:spcPts val="0"/>
                </a:spcAft>
                <a:buClr>
                  <a:schemeClr val="dk1"/>
                </a:buClr>
                <a:buSzPts val="1050"/>
                <a:buFont typeface="Arial"/>
                <a:buNone/>
              </a:pPr>
              <a:r>
                <a:rPr lang="en-US" sz="1050" b="0" i="1" u="none" strike="noStrike" cap="none">
                  <a:solidFill>
                    <a:schemeClr val="dk1"/>
                  </a:solidFill>
                  <a:latin typeface="Arial"/>
                  <a:ea typeface="Arial"/>
                  <a:cs typeface="Arial"/>
                  <a:sym typeface="Arial"/>
                </a:rPr>
                <a:t>Q'</a:t>
              </a:r>
              <a:endParaRPr/>
            </a:p>
          </p:txBody>
        </p:sp>
      </p:grpSp>
      <p:sp>
        <p:nvSpPr>
          <p:cNvPr id="2" name="Date Placeholder 1">
            <a:extLst>
              <a:ext uri="{FF2B5EF4-FFF2-40B4-BE49-F238E27FC236}">
                <a16:creationId xmlns:a16="http://schemas.microsoft.com/office/drawing/2014/main" id="{751944D7-58CA-F7F4-2FEB-12C88D1DF47C}"/>
              </a:ext>
            </a:extLst>
          </p:cNvPr>
          <p:cNvSpPr>
            <a:spLocks noGrp="1"/>
          </p:cNvSpPr>
          <p:nvPr>
            <p:ph type="dt" idx="10"/>
          </p:nvPr>
        </p:nvSpPr>
        <p:spPr/>
        <p:txBody>
          <a:bodyPr/>
          <a:lstStyle/>
          <a:p>
            <a:r>
              <a:rPr lang="en-IN"/>
              <a:t>22CS016</a:t>
            </a:r>
          </a:p>
        </p:txBody>
      </p:sp>
      <p:sp>
        <p:nvSpPr>
          <p:cNvPr id="3" name="Slide Number Placeholder 2">
            <a:extLst>
              <a:ext uri="{FF2B5EF4-FFF2-40B4-BE49-F238E27FC236}">
                <a16:creationId xmlns:a16="http://schemas.microsoft.com/office/drawing/2014/main" id="{5766A4BB-78AE-42BA-6447-1FF95388C4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7"/>
          <p:cNvSpPr txBox="1">
            <a:spLocks noGrp="1"/>
          </p:cNvSpPr>
          <p:nvPr>
            <p:ph type="ctrTitle"/>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000">
                <a:latin typeface="Calibri"/>
                <a:ea typeface="Calibri"/>
                <a:cs typeface="Calibri"/>
                <a:sym typeface="Calibri"/>
              </a:rPr>
              <a:t> </a:t>
            </a:r>
            <a:endParaRPr/>
          </a:p>
        </p:txBody>
      </p:sp>
      <p:sp>
        <p:nvSpPr>
          <p:cNvPr id="179" name="Google Shape;179;p17"/>
          <p:cNvSpPr txBox="1"/>
          <p:nvPr/>
        </p:nvSpPr>
        <p:spPr>
          <a:xfrm>
            <a:off x="-666750" y="0"/>
            <a:ext cx="7772400" cy="762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800" b="1" i="0" u="none" strike="noStrike" cap="none">
                <a:solidFill>
                  <a:schemeClr val="dk1"/>
                </a:solidFill>
                <a:latin typeface="Times New Roman"/>
                <a:ea typeface="Times New Roman"/>
                <a:cs typeface="Times New Roman"/>
                <a:sym typeface="Times New Roman"/>
              </a:rPr>
              <a:t>S-R Latch</a:t>
            </a:r>
            <a:endParaRPr sz="2800" b="0" i="0" u="none" strike="noStrike" cap="none">
              <a:solidFill>
                <a:schemeClr val="dk1"/>
              </a:solidFill>
              <a:latin typeface="Calibri"/>
              <a:ea typeface="Calibri"/>
              <a:cs typeface="Calibri"/>
              <a:sym typeface="Calibri"/>
            </a:endParaRPr>
          </a:p>
        </p:txBody>
      </p:sp>
      <p:sp>
        <p:nvSpPr>
          <p:cNvPr id="180" name="Google Shape;180;p17"/>
          <p:cNvSpPr txBox="1"/>
          <p:nvPr/>
        </p:nvSpPr>
        <p:spPr>
          <a:xfrm>
            <a:off x="-666750" y="1066800"/>
            <a:ext cx="7543800" cy="2971800"/>
          </a:xfrm>
          <a:prstGeom prst="rect">
            <a:avLst/>
          </a:prstGeom>
          <a:noFill/>
          <a:ln>
            <a:noFill/>
          </a:ln>
        </p:spPr>
        <p:txBody>
          <a:bodyPr spcFirstLastPara="1" wrap="square" lIns="91425" tIns="45700" rIns="91425" bIns="45700" anchor="t" anchorCtr="0">
            <a:noAutofit/>
          </a:bodyPr>
          <a:lstStyle/>
          <a:p>
            <a:pPr marL="457200" marR="0" lvl="0" indent="-431800" algn="ctr" rtl="0">
              <a:lnSpc>
                <a:spcPct val="100000"/>
              </a:lnSpc>
              <a:spcBef>
                <a:spcPts val="1120"/>
              </a:spcBef>
              <a:spcAft>
                <a:spcPts val="0"/>
              </a:spcAft>
              <a:buClr>
                <a:schemeClr val="dk1"/>
              </a:buClr>
              <a:buSzPts val="3360"/>
              <a:buFont typeface="Noto Sans Symbols"/>
              <a:buChar char="▪"/>
            </a:pPr>
            <a:r>
              <a:rPr lang="en-US" sz="2800" b="0" i="0" u="none" strike="noStrike" cap="none">
                <a:solidFill>
                  <a:schemeClr val="dk1"/>
                </a:solidFill>
                <a:latin typeface="Calibri"/>
                <a:ea typeface="Calibri"/>
                <a:cs typeface="Calibri"/>
                <a:sym typeface="Calibri"/>
              </a:rPr>
              <a:t>Active-HIGH input S-R latch</a:t>
            </a:r>
            <a:endParaRPr/>
          </a:p>
          <a:p>
            <a:pPr marL="457200" marR="0" lvl="0" indent="-431800" algn="ctr" rtl="0">
              <a:lnSpc>
                <a:spcPct val="100000"/>
              </a:lnSpc>
              <a:spcBef>
                <a:spcPts val="15400"/>
              </a:spcBef>
              <a:spcAft>
                <a:spcPts val="0"/>
              </a:spcAft>
              <a:buClr>
                <a:schemeClr val="dk1"/>
              </a:buClr>
              <a:buSzPts val="3360"/>
              <a:buFont typeface="Arial"/>
              <a:buNone/>
            </a:pPr>
            <a:endParaRPr sz="2800" b="0" i="0" u="none" strike="noStrike" cap="none">
              <a:solidFill>
                <a:schemeClr val="dk1"/>
              </a:solidFill>
              <a:latin typeface="Calibri"/>
              <a:ea typeface="Calibri"/>
              <a:cs typeface="Calibri"/>
              <a:sym typeface="Calibri"/>
            </a:endParaRPr>
          </a:p>
        </p:txBody>
      </p:sp>
      <p:grpSp>
        <p:nvGrpSpPr>
          <p:cNvPr id="181" name="Google Shape;181;p17"/>
          <p:cNvGrpSpPr/>
          <p:nvPr/>
        </p:nvGrpSpPr>
        <p:grpSpPr>
          <a:xfrm>
            <a:off x="2209800" y="1905000"/>
            <a:ext cx="2403475" cy="1368425"/>
            <a:chOff x="1266" y="1192"/>
            <a:chExt cx="1514" cy="862"/>
          </a:xfrm>
        </p:grpSpPr>
        <p:grpSp>
          <p:nvGrpSpPr>
            <p:cNvPr id="182" name="Google Shape;182;p17"/>
            <p:cNvGrpSpPr/>
            <p:nvPr/>
          </p:nvGrpSpPr>
          <p:grpSpPr>
            <a:xfrm>
              <a:off x="1784" y="1743"/>
              <a:ext cx="384" cy="240"/>
              <a:chOff x="1632" y="1584"/>
              <a:chExt cx="301" cy="192"/>
            </a:xfrm>
          </p:grpSpPr>
          <p:grpSp>
            <p:nvGrpSpPr>
              <p:cNvPr id="183" name="Google Shape;183;p17"/>
              <p:cNvGrpSpPr/>
              <p:nvPr/>
            </p:nvGrpSpPr>
            <p:grpSpPr>
              <a:xfrm>
                <a:off x="1632" y="1584"/>
                <a:ext cx="240" cy="192"/>
                <a:chOff x="6768" y="11808"/>
                <a:chExt cx="1008" cy="792"/>
              </a:xfrm>
            </p:grpSpPr>
            <p:sp>
              <p:nvSpPr>
                <p:cNvPr id="184" name="Google Shape;184;p17"/>
                <p:cNvSpPr/>
                <p:nvPr/>
              </p:nvSpPr>
              <p:spPr>
                <a:xfrm>
                  <a:off x="6768" y="11808"/>
                  <a:ext cx="144" cy="792"/>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85" name="Google Shape;185;p17"/>
                <p:cNvCxnSpPr/>
                <p:nvPr/>
              </p:nvCxnSpPr>
              <p:spPr>
                <a:xfrm>
                  <a:off x="6768" y="11808"/>
                  <a:ext cx="360" cy="0"/>
                </a:xfrm>
                <a:prstGeom prst="straightConnector1">
                  <a:avLst/>
                </a:prstGeom>
                <a:noFill/>
                <a:ln w="25400" cap="flat" cmpd="sng">
                  <a:solidFill>
                    <a:srgbClr val="000000"/>
                  </a:solidFill>
                  <a:prstDash val="solid"/>
                  <a:round/>
                  <a:headEnd type="none" w="med" len="med"/>
                  <a:tailEnd type="none" w="med" len="med"/>
                </a:ln>
              </p:spPr>
            </p:cxnSp>
            <p:cxnSp>
              <p:nvCxnSpPr>
                <p:cNvPr id="186" name="Google Shape;186;p17"/>
                <p:cNvCxnSpPr/>
                <p:nvPr/>
              </p:nvCxnSpPr>
              <p:spPr>
                <a:xfrm>
                  <a:off x="6768" y="12600"/>
                  <a:ext cx="360" cy="0"/>
                </a:xfrm>
                <a:prstGeom prst="straightConnector1">
                  <a:avLst/>
                </a:prstGeom>
                <a:noFill/>
                <a:ln w="25400" cap="flat" cmpd="sng">
                  <a:solidFill>
                    <a:srgbClr val="000000"/>
                  </a:solidFill>
                  <a:prstDash val="solid"/>
                  <a:round/>
                  <a:headEnd type="none" w="med" len="med"/>
                  <a:tailEnd type="none" w="med" len="med"/>
                </a:ln>
              </p:spPr>
            </p:cxnSp>
            <p:sp>
              <p:nvSpPr>
                <p:cNvPr id="187" name="Google Shape;187;p17"/>
                <p:cNvSpPr/>
                <p:nvPr/>
              </p:nvSpPr>
              <p:spPr>
                <a:xfrm>
                  <a:off x="7128" y="11808"/>
                  <a:ext cx="648" cy="432"/>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8" name="Google Shape;188;p17"/>
                <p:cNvSpPr/>
                <p:nvPr/>
              </p:nvSpPr>
              <p:spPr>
                <a:xfrm rot="10800000" flipH="1">
                  <a:off x="7128" y="12168"/>
                  <a:ext cx="648" cy="432"/>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89" name="Google Shape;189;p17"/>
              <p:cNvSpPr/>
              <p:nvPr/>
            </p:nvSpPr>
            <p:spPr>
              <a:xfrm>
                <a:off x="1872" y="1646"/>
                <a:ext cx="61" cy="62"/>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grpSp>
        <p:cxnSp>
          <p:nvCxnSpPr>
            <p:cNvPr id="190" name="Google Shape;190;p17"/>
            <p:cNvCxnSpPr/>
            <p:nvPr/>
          </p:nvCxnSpPr>
          <p:spPr>
            <a:xfrm>
              <a:off x="1467" y="1311"/>
              <a:ext cx="336" cy="0"/>
            </a:xfrm>
            <a:prstGeom prst="straightConnector1">
              <a:avLst/>
            </a:prstGeom>
            <a:noFill/>
            <a:ln w="19050" cap="flat" cmpd="sng">
              <a:solidFill>
                <a:schemeClr val="dk1"/>
              </a:solidFill>
              <a:prstDash val="solid"/>
              <a:round/>
              <a:headEnd type="none" w="med" len="med"/>
              <a:tailEnd type="none" w="med" len="med"/>
            </a:ln>
          </p:spPr>
        </p:cxnSp>
        <p:cxnSp>
          <p:nvCxnSpPr>
            <p:cNvPr id="191" name="Google Shape;191;p17"/>
            <p:cNvCxnSpPr/>
            <p:nvPr/>
          </p:nvCxnSpPr>
          <p:spPr>
            <a:xfrm>
              <a:off x="1467" y="1935"/>
              <a:ext cx="336" cy="0"/>
            </a:xfrm>
            <a:prstGeom prst="straightConnector1">
              <a:avLst/>
            </a:prstGeom>
            <a:noFill/>
            <a:ln w="19050" cap="flat" cmpd="sng">
              <a:solidFill>
                <a:schemeClr val="dk1"/>
              </a:solidFill>
              <a:prstDash val="solid"/>
              <a:round/>
              <a:headEnd type="none" w="med" len="med"/>
              <a:tailEnd type="none" w="med" len="med"/>
            </a:ln>
          </p:spPr>
        </p:cxnSp>
        <p:cxnSp>
          <p:nvCxnSpPr>
            <p:cNvPr id="192" name="Google Shape;192;p17"/>
            <p:cNvCxnSpPr/>
            <p:nvPr/>
          </p:nvCxnSpPr>
          <p:spPr>
            <a:xfrm>
              <a:off x="1659" y="1455"/>
              <a:ext cx="144" cy="0"/>
            </a:xfrm>
            <a:prstGeom prst="straightConnector1">
              <a:avLst/>
            </a:prstGeom>
            <a:noFill/>
            <a:ln w="19050" cap="flat" cmpd="sng">
              <a:solidFill>
                <a:schemeClr val="dk1"/>
              </a:solidFill>
              <a:prstDash val="solid"/>
              <a:round/>
              <a:headEnd type="none" w="med" len="med"/>
              <a:tailEnd type="none" w="med" len="med"/>
            </a:ln>
          </p:spPr>
        </p:cxnSp>
        <p:cxnSp>
          <p:nvCxnSpPr>
            <p:cNvPr id="193" name="Google Shape;193;p17"/>
            <p:cNvCxnSpPr/>
            <p:nvPr/>
          </p:nvCxnSpPr>
          <p:spPr>
            <a:xfrm>
              <a:off x="1659" y="1791"/>
              <a:ext cx="144" cy="0"/>
            </a:xfrm>
            <a:prstGeom prst="straightConnector1">
              <a:avLst/>
            </a:prstGeom>
            <a:noFill/>
            <a:ln w="19050" cap="flat" cmpd="sng">
              <a:solidFill>
                <a:schemeClr val="dk1"/>
              </a:solidFill>
              <a:prstDash val="solid"/>
              <a:round/>
              <a:headEnd type="none" w="med" len="med"/>
              <a:tailEnd type="none" w="med" len="med"/>
            </a:ln>
          </p:spPr>
        </p:cxnSp>
        <p:cxnSp>
          <p:nvCxnSpPr>
            <p:cNvPr id="194" name="Google Shape;194;p17"/>
            <p:cNvCxnSpPr/>
            <p:nvPr/>
          </p:nvCxnSpPr>
          <p:spPr>
            <a:xfrm rot="5400000">
              <a:off x="1611" y="1503"/>
              <a:ext cx="96" cy="0"/>
            </a:xfrm>
            <a:prstGeom prst="straightConnector1">
              <a:avLst/>
            </a:prstGeom>
            <a:noFill/>
            <a:ln w="19050" cap="flat" cmpd="sng">
              <a:solidFill>
                <a:schemeClr val="dk1"/>
              </a:solidFill>
              <a:prstDash val="solid"/>
              <a:round/>
              <a:headEnd type="none" w="med" len="med"/>
              <a:tailEnd type="none" w="med" len="med"/>
            </a:ln>
          </p:spPr>
        </p:cxnSp>
        <p:cxnSp>
          <p:nvCxnSpPr>
            <p:cNvPr id="195" name="Google Shape;195;p17"/>
            <p:cNvCxnSpPr/>
            <p:nvPr/>
          </p:nvCxnSpPr>
          <p:spPr>
            <a:xfrm rot="5400000">
              <a:off x="1611" y="1743"/>
              <a:ext cx="96" cy="0"/>
            </a:xfrm>
            <a:prstGeom prst="straightConnector1">
              <a:avLst/>
            </a:prstGeom>
            <a:noFill/>
            <a:ln w="19050" cap="flat" cmpd="sng">
              <a:solidFill>
                <a:schemeClr val="dk1"/>
              </a:solidFill>
              <a:prstDash val="solid"/>
              <a:round/>
              <a:headEnd type="none" w="med" len="med"/>
              <a:tailEnd type="none" w="med" len="med"/>
            </a:ln>
          </p:spPr>
        </p:cxnSp>
        <p:cxnSp>
          <p:nvCxnSpPr>
            <p:cNvPr id="196" name="Google Shape;196;p17"/>
            <p:cNvCxnSpPr/>
            <p:nvPr/>
          </p:nvCxnSpPr>
          <p:spPr>
            <a:xfrm>
              <a:off x="2158" y="1380"/>
              <a:ext cx="336" cy="0"/>
            </a:xfrm>
            <a:prstGeom prst="straightConnector1">
              <a:avLst/>
            </a:prstGeom>
            <a:noFill/>
            <a:ln w="19050" cap="flat" cmpd="sng">
              <a:solidFill>
                <a:schemeClr val="dk1"/>
              </a:solidFill>
              <a:prstDash val="solid"/>
              <a:round/>
              <a:headEnd type="none" w="med" len="med"/>
              <a:tailEnd type="none" w="med" len="med"/>
            </a:ln>
          </p:spPr>
        </p:cxnSp>
        <p:cxnSp>
          <p:nvCxnSpPr>
            <p:cNvPr id="197" name="Google Shape;197;p17"/>
            <p:cNvCxnSpPr/>
            <p:nvPr/>
          </p:nvCxnSpPr>
          <p:spPr>
            <a:xfrm>
              <a:off x="2178" y="1865"/>
              <a:ext cx="336" cy="0"/>
            </a:xfrm>
            <a:prstGeom prst="straightConnector1">
              <a:avLst/>
            </a:prstGeom>
            <a:noFill/>
            <a:ln w="19050" cap="flat" cmpd="sng">
              <a:solidFill>
                <a:schemeClr val="dk1"/>
              </a:solidFill>
              <a:prstDash val="solid"/>
              <a:round/>
              <a:headEnd type="none" w="med" len="med"/>
              <a:tailEnd type="none" w="med" len="med"/>
            </a:ln>
          </p:spPr>
        </p:cxnSp>
        <p:cxnSp>
          <p:nvCxnSpPr>
            <p:cNvPr id="198" name="Google Shape;198;p17"/>
            <p:cNvCxnSpPr/>
            <p:nvPr/>
          </p:nvCxnSpPr>
          <p:spPr>
            <a:xfrm rot="5400000">
              <a:off x="2213" y="1800"/>
              <a:ext cx="146" cy="0"/>
            </a:xfrm>
            <a:prstGeom prst="straightConnector1">
              <a:avLst/>
            </a:prstGeom>
            <a:noFill/>
            <a:ln w="19050" cap="flat" cmpd="sng">
              <a:solidFill>
                <a:schemeClr val="dk1"/>
              </a:solidFill>
              <a:prstDash val="solid"/>
              <a:round/>
              <a:headEnd type="none" w="med" len="med"/>
              <a:tailEnd type="none" w="med" len="med"/>
            </a:ln>
          </p:spPr>
        </p:cxnSp>
        <p:cxnSp>
          <p:nvCxnSpPr>
            <p:cNvPr id="199" name="Google Shape;199;p17"/>
            <p:cNvCxnSpPr/>
            <p:nvPr/>
          </p:nvCxnSpPr>
          <p:spPr>
            <a:xfrm rot="5400000">
              <a:off x="2225" y="1455"/>
              <a:ext cx="139" cy="0"/>
            </a:xfrm>
            <a:prstGeom prst="straightConnector1">
              <a:avLst/>
            </a:prstGeom>
            <a:noFill/>
            <a:ln w="19050" cap="flat" cmpd="sng">
              <a:solidFill>
                <a:schemeClr val="dk1"/>
              </a:solidFill>
              <a:prstDash val="solid"/>
              <a:round/>
              <a:headEnd type="none" w="med" len="med"/>
              <a:tailEnd type="none" w="med" len="med"/>
            </a:ln>
          </p:spPr>
        </p:cxnSp>
        <p:grpSp>
          <p:nvGrpSpPr>
            <p:cNvPr id="200" name="Google Shape;200;p17"/>
            <p:cNvGrpSpPr/>
            <p:nvPr/>
          </p:nvGrpSpPr>
          <p:grpSpPr>
            <a:xfrm>
              <a:off x="1769" y="1263"/>
              <a:ext cx="384" cy="240"/>
              <a:chOff x="1632" y="1584"/>
              <a:chExt cx="301" cy="192"/>
            </a:xfrm>
          </p:grpSpPr>
          <p:grpSp>
            <p:nvGrpSpPr>
              <p:cNvPr id="201" name="Google Shape;201;p17"/>
              <p:cNvGrpSpPr/>
              <p:nvPr/>
            </p:nvGrpSpPr>
            <p:grpSpPr>
              <a:xfrm>
                <a:off x="1632" y="1584"/>
                <a:ext cx="240" cy="192"/>
                <a:chOff x="6768" y="11808"/>
                <a:chExt cx="1008" cy="792"/>
              </a:xfrm>
            </p:grpSpPr>
            <p:sp>
              <p:nvSpPr>
                <p:cNvPr id="202" name="Google Shape;202;p17"/>
                <p:cNvSpPr/>
                <p:nvPr/>
              </p:nvSpPr>
              <p:spPr>
                <a:xfrm>
                  <a:off x="6768" y="11808"/>
                  <a:ext cx="144" cy="792"/>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03" name="Google Shape;203;p17"/>
                <p:cNvCxnSpPr/>
                <p:nvPr/>
              </p:nvCxnSpPr>
              <p:spPr>
                <a:xfrm>
                  <a:off x="6768" y="11808"/>
                  <a:ext cx="360" cy="0"/>
                </a:xfrm>
                <a:prstGeom prst="straightConnector1">
                  <a:avLst/>
                </a:prstGeom>
                <a:noFill/>
                <a:ln w="25400" cap="flat" cmpd="sng">
                  <a:solidFill>
                    <a:srgbClr val="000000"/>
                  </a:solidFill>
                  <a:prstDash val="solid"/>
                  <a:round/>
                  <a:headEnd type="none" w="med" len="med"/>
                  <a:tailEnd type="none" w="med" len="med"/>
                </a:ln>
              </p:spPr>
            </p:cxnSp>
            <p:cxnSp>
              <p:nvCxnSpPr>
                <p:cNvPr id="204" name="Google Shape;204;p17"/>
                <p:cNvCxnSpPr/>
                <p:nvPr/>
              </p:nvCxnSpPr>
              <p:spPr>
                <a:xfrm>
                  <a:off x="6768" y="12600"/>
                  <a:ext cx="360" cy="0"/>
                </a:xfrm>
                <a:prstGeom prst="straightConnector1">
                  <a:avLst/>
                </a:prstGeom>
                <a:noFill/>
                <a:ln w="25400" cap="flat" cmpd="sng">
                  <a:solidFill>
                    <a:srgbClr val="000000"/>
                  </a:solidFill>
                  <a:prstDash val="solid"/>
                  <a:round/>
                  <a:headEnd type="none" w="med" len="med"/>
                  <a:tailEnd type="none" w="med" len="med"/>
                </a:ln>
              </p:spPr>
            </p:cxnSp>
            <p:sp>
              <p:nvSpPr>
                <p:cNvPr id="205" name="Google Shape;205;p17"/>
                <p:cNvSpPr/>
                <p:nvPr/>
              </p:nvSpPr>
              <p:spPr>
                <a:xfrm>
                  <a:off x="7128" y="11808"/>
                  <a:ext cx="648" cy="432"/>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 name="Google Shape;206;p17"/>
                <p:cNvSpPr/>
                <p:nvPr/>
              </p:nvSpPr>
              <p:spPr>
                <a:xfrm rot="10800000" flipH="1">
                  <a:off x="7128" y="12168"/>
                  <a:ext cx="648" cy="432"/>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07" name="Google Shape;207;p17"/>
              <p:cNvSpPr/>
              <p:nvPr/>
            </p:nvSpPr>
            <p:spPr>
              <a:xfrm>
                <a:off x="1872" y="1646"/>
                <a:ext cx="61" cy="62"/>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grpSp>
        <p:cxnSp>
          <p:nvCxnSpPr>
            <p:cNvPr id="208" name="Google Shape;208;p17"/>
            <p:cNvCxnSpPr/>
            <p:nvPr/>
          </p:nvCxnSpPr>
          <p:spPr>
            <a:xfrm>
              <a:off x="1654" y="1548"/>
              <a:ext cx="633" cy="180"/>
            </a:xfrm>
            <a:prstGeom prst="straightConnector1">
              <a:avLst/>
            </a:prstGeom>
            <a:noFill/>
            <a:ln w="19050" cap="flat" cmpd="sng">
              <a:solidFill>
                <a:schemeClr val="dk1"/>
              </a:solidFill>
              <a:prstDash val="solid"/>
              <a:round/>
              <a:headEnd type="none" w="med" len="med"/>
              <a:tailEnd type="none" w="med" len="med"/>
            </a:ln>
          </p:spPr>
        </p:cxnSp>
        <p:cxnSp>
          <p:nvCxnSpPr>
            <p:cNvPr id="209" name="Google Shape;209;p17"/>
            <p:cNvCxnSpPr/>
            <p:nvPr/>
          </p:nvCxnSpPr>
          <p:spPr>
            <a:xfrm flipH="1">
              <a:off x="1655" y="1521"/>
              <a:ext cx="633" cy="180"/>
            </a:xfrm>
            <a:prstGeom prst="straightConnector1">
              <a:avLst/>
            </a:prstGeom>
            <a:noFill/>
            <a:ln w="19050" cap="flat" cmpd="sng">
              <a:solidFill>
                <a:schemeClr val="dk1"/>
              </a:solidFill>
              <a:prstDash val="solid"/>
              <a:round/>
              <a:headEnd type="none" w="med" len="med"/>
              <a:tailEnd type="none" w="med" len="med"/>
            </a:ln>
          </p:spPr>
        </p:cxnSp>
        <p:sp>
          <p:nvSpPr>
            <p:cNvPr id="210" name="Google Shape;210;p17"/>
            <p:cNvSpPr/>
            <p:nvPr/>
          </p:nvSpPr>
          <p:spPr>
            <a:xfrm>
              <a:off x="2255" y="1843"/>
              <a:ext cx="58" cy="4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211" name="Google Shape;211;p17"/>
            <p:cNvSpPr/>
            <p:nvPr/>
          </p:nvSpPr>
          <p:spPr>
            <a:xfrm>
              <a:off x="2258" y="1360"/>
              <a:ext cx="58" cy="4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212" name="Google Shape;212;p17"/>
            <p:cNvSpPr txBox="1"/>
            <p:nvPr/>
          </p:nvSpPr>
          <p:spPr>
            <a:xfrm>
              <a:off x="1266" y="1192"/>
              <a:ext cx="216"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R</a:t>
              </a:r>
              <a:endParaRPr sz="1800" b="0" i="0" u="none" strike="noStrike" cap="none">
                <a:solidFill>
                  <a:schemeClr val="dk1"/>
                </a:solidFill>
                <a:latin typeface="Arial"/>
                <a:ea typeface="Arial"/>
                <a:cs typeface="Arial"/>
                <a:sym typeface="Arial"/>
              </a:endParaRPr>
            </a:p>
          </p:txBody>
        </p:sp>
        <p:sp>
          <p:nvSpPr>
            <p:cNvPr id="213" name="Google Shape;213;p17"/>
            <p:cNvSpPr txBox="1"/>
            <p:nvPr/>
          </p:nvSpPr>
          <p:spPr>
            <a:xfrm>
              <a:off x="1275" y="1823"/>
              <a:ext cx="216"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S</a:t>
              </a:r>
              <a:endParaRPr sz="1800" b="0" i="0" u="none" strike="noStrike" cap="none">
                <a:solidFill>
                  <a:schemeClr val="dk1"/>
                </a:solidFill>
                <a:latin typeface="Arial"/>
                <a:ea typeface="Arial"/>
                <a:cs typeface="Arial"/>
                <a:sym typeface="Arial"/>
              </a:endParaRPr>
            </a:p>
          </p:txBody>
        </p:sp>
        <p:sp>
          <p:nvSpPr>
            <p:cNvPr id="214" name="Google Shape;214;p17"/>
            <p:cNvSpPr txBox="1"/>
            <p:nvPr/>
          </p:nvSpPr>
          <p:spPr>
            <a:xfrm>
              <a:off x="2513" y="1268"/>
              <a:ext cx="267"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Q</a:t>
              </a:r>
              <a:endParaRPr sz="1800" b="0" i="0" u="none" strike="noStrike" cap="none">
                <a:solidFill>
                  <a:schemeClr val="dk1"/>
                </a:solidFill>
                <a:latin typeface="Arial"/>
                <a:ea typeface="Arial"/>
                <a:cs typeface="Arial"/>
                <a:sym typeface="Arial"/>
              </a:endParaRPr>
            </a:p>
          </p:txBody>
        </p:sp>
        <p:sp>
          <p:nvSpPr>
            <p:cNvPr id="215" name="Google Shape;215;p17"/>
            <p:cNvSpPr txBox="1"/>
            <p:nvPr/>
          </p:nvSpPr>
          <p:spPr>
            <a:xfrm>
              <a:off x="2500" y="1740"/>
              <a:ext cx="267"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Q'</a:t>
              </a:r>
              <a:endParaRPr sz="1800" b="0" i="0" u="none" strike="noStrike" cap="none">
                <a:solidFill>
                  <a:schemeClr val="dk1"/>
                </a:solidFill>
                <a:latin typeface="Arial"/>
                <a:ea typeface="Arial"/>
                <a:cs typeface="Arial"/>
                <a:sym typeface="Arial"/>
              </a:endParaRPr>
            </a:p>
          </p:txBody>
        </p:sp>
      </p:grpSp>
      <p:grpSp>
        <p:nvGrpSpPr>
          <p:cNvPr id="216" name="Google Shape;216;p17"/>
          <p:cNvGrpSpPr/>
          <p:nvPr/>
        </p:nvGrpSpPr>
        <p:grpSpPr>
          <a:xfrm>
            <a:off x="5586413" y="1905000"/>
            <a:ext cx="3557587" cy="1741488"/>
            <a:chOff x="3210" y="1166"/>
            <a:chExt cx="2241" cy="1097"/>
          </a:xfrm>
        </p:grpSpPr>
        <p:graphicFrame>
          <p:nvGraphicFramePr>
            <p:cNvPr id="217" name="Google Shape;217;p17"/>
            <p:cNvGraphicFramePr/>
            <p:nvPr/>
          </p:nvGraphicFramePr>
          <p:xfrm>
            <a:off x="3210" y="1171"/>
            <a:ext cx="2241" cy="1092"/>
          </p:xfrm>
          <a:graphic>
            <a:graphicData uri="http://schemas.openxmlformats.org/presentationml/2006/ole">
              <mc:AlternateContent xmlns:mc="http://schemas.openxmlformats.org/markup-compatibility/2006">
                <mc:Choice xmlns:v="urn:schemas-microsoft-com:vml" Requires="v">
                  <p:oleObj r:id="rId3" imgW="2241" imgH="1092" progId="Word.Document.8">
                    <p:embed/>
                  </p:oleObj>
                </mc:Choice>
                <mc:Fallback>
                  <p:oleObj r:id="rId3" imgW="2241" imgH="1092" progId="Word.Document.8">
                    <p:embed/>
                    <p:pic>
                      <p:nvPicPr>
                        <p:cNvPr id="217" name="Google Shape;217;p17"/>
                        <p:cNvPicPr preferRelativeResize="0"/>
                        <p:nvPr/>
                      </p:nvPicPr>
                      <p:blipFill rotWithShape="1">
                        <a:blip r:embed="rId4">
                          <a:alphaModFix/>
                        </a:blip>
                        <a:srcRect/>
                        <a:stretch/>
                      </p:blipFill>
                      <p:spPr>
                        <a:xfrm>
                          <a:off x="3210" y="1171"/>
                          <a:ext cx="2241" cy="1092"/>
                        </a:xfrm>
                        <a:prstGeom prst="rect">
                          <a:avLst/>
                        </a:prstGeom>
                        <a:noFill/>
                        <a:ln>
                          <a:noFill/>
                        </a:ln>
                      </p:spPr>
                    </p:pic>
                  </p:oleObj>
                </mc:Fallback>
              </mc:AlternateContent>
            </a:graphicData>
          </a:graphic>
        </p:graphicFrame>
        <p:cxnSp>
          <p:nvCxnSpPr>
            <p:cNvPr id="218" name="Google Shape;218;p17"/>
            <p:cNvCxnSpPr/>
            <p:nvPr/>
          </p:nvCxnSpPr>
          <p:spPr>
            <a:xfrm>
              <a:off x="3303" y="1323"/>
              <a:ext cx="998" cy="0"/>
            </a:xfrm>
            <a:prstGeom prst="straightConnector1">
              <a:avLst/>
            </a:prstGeom>
            <a:noFill/>
            <a:ln w="15875" cap="flat" cmpd="sng">
              <a:solidFill>
                <a:schemeClr val="dk1"/>
              </a:solidFill>
              <a:prstDash val="solid"/>
              <a:round/>
              <a:headEnd type="none" w="med" len="med"/>
              <a:tailEnd type="none" w="med" len="med"/>
            </a:ln>
          </p:spPr>
        </p:cxnSp>
        <p:cxnSp>
          <p:nvCxnSpPr>
            <p:cNvPr id="219" name="Google Shape;219;p17"/>
            <p:cNvCxnSpPr/>
            <p:nvPr/>
          </p:nvCxnSpPr>
          <p:spPr>
            <a:xfrm rot="5400000">
              <a:off x="3312" y="1658"/>
              <a:ext cx="984" cy="0"/>
            </a:xfrm>
            <a:prstGeom prst="straightConnector1">
              <a:avLst/>
            </a:prstGeom>
            <a:noFill/>
            <a:ln w="15875" cap="flat" cmpd="sng">
              <a:solidFill>
                <a:schemeClr val="dk1"/>
              </a:solidFill>
              <a:prstDash val="solid"/>
              <a:round/>
              <a:headEnd type="none" w="med" len="med"/>
              <a:tailEnd type="none" w="med" len="med"/>
            </a:ln>
          </p:spPr>
        </p:cxnSp>
      </p:grpSp>
      <p:grpSp>
        <p:nvGrpSpPr>
          <p:cNvPr id="220" name="Google Shape;220;p17"/>
          <p:cNvGrpSpPr/>
          <p:nvPr/>
        </p:nvGrpSpPr>
        <p:grpSpPr>
          <a:xfrm>
            <a:off x="1981200" y="1905000"/>
            <a:ext cx="3733800" cy="1357313"/>
            <a:chOff x="1248" y="1200"/>
            <a:chExt cx="2352" cy="855"/>
          </a:xfrm>
        </p:grpSpPr>
        <p:grpSp>
          <p:nvGrpSpPr>
            <p:cNvPr id="221" name="Google Shape;221;p17"/>
            <p:cNvGrpSpPr/>
            <p:nvPr/>
          </p:nvGrpSpPr>
          <p:grpSpPr>
            <a:xfrm>
              <a:off x="1248" y="1200"/>
              <a:ext cx="240" cy="855"/>
              <a:chOff x="1344" y="1200"/>
              <a:chExt cx="240" cy="855"/>
            </a:xfrm>
          </p:grpSpPr>
          <p:sp>
            <p:nvSpPr>
              <p:cNvPr id="222" name="Google Shape;222;p17"/>
              <p:cNvSpPr txBox="1"/>
              <p:nvPr/>
            </p:nvSpPr>
            <p:spPr>
              <a:xfrm>
                <a:off x="1344" y="1200"/>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CC"/>
                    </a:solidFill>
                    <a:latin typeface="Arial"/>
                    <a:ea typeface="Arial"/>
                    <a:cs typeface="Arial"/>
                    <a:sym typeface="Arial"/>
                  </a:rPr>
                  <a:t>0</a:t>
                </a:r>
                <a:endParaRPr/>
              </a:p>
            </p:txBody>
          </p:sp>
          <p:sp>
            <p:nvSpPr>
              <p:cNvPr id="223" name="Google Shape;223;p17"/>
              <p:cNvSpPr txBox="1"/>
              <p:nvPr/>
            </p:nvSpPr>
            <p:spPr>
              <a:xfrm>
                <a:off x="1344" y="1824"/>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CC"/>
                    </a:solidFill>
                    <a:latin typeface="Arial"/>
                    <a:ea typeface="Arial"/>
                    <a:cs typeface="Arial"/>
                    <a:sym typeface="Arial"/>
                  </a:rPr>
                  <a:t>1</a:t>
                </a:r>
                <a:endParaRPr/>
              </a:p>
            </p:txBody>
          </p:sp>
        </p:grpSp>
        <p:grpSp>
          <p:nvGrpSpPr>
            <p:cNvPr id="224" name="Google Shape;224;p17"/>
            <p:cNvGrpSpPr/>
            <p:nvPr/>
          </p:nvGrpSpPr>
          <p:grpSpPr>
            <a:xfrm>
              <a:off x="2832" y="1248"/>
              <a:ext cx="240" cy="759"/>
              <a:chOff x="2976" y="1248"/>
              <a:chExt cx="240" cy="759"/>
            </a:xfrm>
          </p:grpSpPr>
          <p:sp>
            <p:nvSpPr>
              <p:cNvPr id="225" name="Google Shape;225;p17"/>
              <p:cNvSpPr txBox="1"/>
              <p:nvPr/>
            </p:nvSpPr>
            <p:spPr>
              <a:xfrm>
                <a:off x="2976" y="1248"/>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CC"/>
                    </a:solidFill>
                    <a:latin typeface="Arial"/>
                    <a:ea typeface="Arial"/>
                    <a:cs typeface="Arial"/>
                    <a:sym typeface="Arial"/>
                  </a:rPr>
                  <a:t>1</a:t>
                </a:r>
                <a:endParaRPr/>
              </a:p>
            </p:txBody>
          </p:sp>
          <p:sp>
            <p:nvSpPr>
              <p:cNvPr id="226" name="Google Shape;226;p17"/>
              <p:cNvSpPr txBox="1"/>
              <p:nvPr/>
            </p:nvSpPr>
            <p:spPr>
              <a:xfrm>
                <a:off x="2976" y="1776"/>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CC"/>
                    </a:solidFill>
                    <a:latin typeface="Arial"/>
                    <a:ea typeface="Arial"/>
                    <a:cs typeface="Arial"/>
                    <a:sym typeface="Arial"/>
                  </a:rPr>
                  <a:t>0</a:t>
                </a:r>
                <a:endParaRPr/>
              </a:p>
            </p:txBody>
          </p:sp>
        </p:grpSp>
        <p:sp>
          <p:nvSpPr>
            <p:cNvPr id="227" name="Google Shape;227;p17"/>
            <p:cNvSpPr/>
            <p:nvPr/>
          </p:nvSpPr>
          <p:spPr>
            <a:xfrm>
              <a:off x="3408" y="1392"/>
              <a:ext cx="192" cy="96"/>
            </a:xfrm>
            <a:prstGeom prst="rightArrow">
              <a:avLst>
                <a:gd name="adj1" fmla="val 50000"/>
                <a:gd name="adj2"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grpSp>
      <p:grpSp>
        <p:nvGrpSpPr>
          <p:cNvPr id="228" name="Google Shape;228;p17"/>
          <p:cNvGrpSpPr/>
          <p:nvPr/>
        </p:nvGrpSpPr>
        <p:grpSpPr>
          <a:xfrm>
            <a:off x="1828800" y="1905000"/>
            <a:ext cx="3886200" cy="1357313"/>
            <a:chOff x="1152" y="1200"/>
            <a:chExt cx="2448" cy="855"/>
          </a:xfrm>
        </p:grpSpPr>
        <p:grpSp>
          <p:nvGrpSpPr>
            <p:cNvPr id="229" name="Google Shape;229;p17"/>
            <p:cNvGrpSpPr/>
            <p:nvPr/>
          </p:nvGrpSpPr>
          <p:grpSpPr>
            <a:xfrm>
              <a:off x="1152" y="1200"/>
              <a:ext cx="240" cy="855"/>
              <a:chOff x="1344" y="1200"/>
              <a:chExt cx="240" cy="855"/>
            </a:xfrm>
          </p:grpSpPr>
          <p:sp>
            <p:nvSpPr>
              <p:cNvPr id="230" name="Google Shape;230;p17"/>
              <p:cNvSpPr txBox="1"/>
              <p:nvPr/>
            </p:nvSpPr>
            <p:spPr>
              <a:xfrm>
                <a:off x="1344" y="1200"/>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0000"/>
                    </a:solidFill>
                    <a:latin typeface="Arial"/>
                    <a:ea typeface="Arial"/>
                    <a:cs typeface="Arial"/>
                    <a:sym typeface="Arial"/>
                  </a:rPr>
                  <a:t>0</a:t>
                </a:r>
                <a:endParaRPr sz="1800" b="1" i="0" u="none" strike="noStrike" cap="none">
                  <a:solidFill>
                    <a:srgbClr val="0000CC"/>
                  </a:solidFill>
                  <a:latin typeface="Arial"/>
                  <a:ea typeface="Arial"/>
                  <a:cs typeface="Arial"/>
                  <a:sym typeface="Arial"/>
                </a:endParaRPr>
              </a:p>
            </p:txBody>
          </p:sp>
          <p:sp>
            <p:nvSpPr>
              <p:cNvPr id="231" name="Google Shape;231;p17"/>
              <p:cNvSpPr txBox="1"/>
              <p:nvPr/>
            </p:nvSpPr>
            <p:spPr>
              <a:xfrm>
                <a:off x="1344" y="1824"/>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0000"/>
                    </a:solidFill>
                    <a:latin typeface="Arial"/>
                    <a:ea typeface="Arial"/>
                    <a:cs typeface="Arial"/>
                    <a:sym typeface="Arial"/>
                  </a:rPr>
                  <a:t>0</a:t>
                </a:r>
                <a:endParaRPr sz="1800" b="1" i="0" u="none" strike="noStrike" cap="none">
                  <a:solidFill>
                    <a:srgbClr val="0000CC"/>
                  </a:solidFill>
                  <a:latin typeface="Arial"/>
                  <a:ea typeface="Arial"/>
                  <a:cs typeface="Arial"/>
                  <a:sym typeface="Arial"/>
                </a:endParaRPr>
              </a:p>
            </p:txBody>
          </p:sp>
        </p:grpSp>
        <p:grpSp>
          <p:nvGrpSpPr>
            <p:cNvPr id="232" name="Google Shape;232;p17"/>
            <p:cNvGrpSpPr/>
            <p:nvPr/>
          </p:nvGrpSpPr>
          <p:grpSpPr>
            <a:xfrm>
              <a:off x="2928" y="1248"/>
              <a:ext cx="240" cy="759"/>
              <a:chOff x="2976" y="1248"/>
              <a:chExt cx="240" cy="759"/>
            </a:xfrm>
          </p:grpSpPr>
          <p:sp>
            <p:nvSpPr>
              <p:cNvPr id="233" name="Google Shape;233;p17"/>
              <p:cNvSpPr txBox="1"/>
              <p:nvPr/>
            </p:nvSpPr>
            <p:spPr>
              <a:xfrm>
                <a:off x="2976" y="1248"/>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0000"/>
                    </a:solidFill>
                    <a:latin typeface="Arial"/>
                    <a:ea typeface="Arial"/>
                    <a:cs typeface="Arial"/>
                    <a:sym typeface="Arial"/>
                  </a:rPr>
                  <a:t>1</a:t>
                </a:r>
                <a:endParaRPr sz="1800" b="1" i="0" u="none" strike="noStrike" cap="none">
                  <a:solidFill>
                    <a:srgbClr val="0000CC"/>
                  </a:solidFill>
                  <a:latin typeface="Arial"/>
                  <a:ea typeface="Arial"/>
                  <a:cs typeface="Arial"/>
                  <a:sym typeface="Arial"/>
                </a:endParaRPr>
              </a:p>
            </p:txBody>
          </p:sp>
          <p:sp>
            <p:nvSpPr>
              <p:cNvPr id="234" name="Google Shape;234;p17"/>
              <p:cNvSpPr txBox="1"/>
              <p:nvPr/>
            </p:nvSpPr>
            <p:spPr>
              <a:xfrm>
                <a:off x="2976" y="1776"/>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0000"/>
                    </a:solidFill>
                    <a:latin typeface="Arial"/>
                    <a:ea typeface="Arial"/>
                    <a:cs typeface="Arial"/>
                    <a:sym typeface="Arial"/>
                  </a:rPr>
                  <a:t>0</a:t>
                </a:r>
                <a:endParaRPr sz="1800" b="1" i="0" u="none" strike="noStrike" cap="none">
                  <a:solidFill>
                    <a:srgbClr val="0000CC"/>
                  </a:solidFill>
                  <a:latin typeface="Arial"/>
                  <a:ea typeface="Arial"/>
                  <a:cs typeface="Arial"/>
                  <a:sym typeface="Arial"/>
                </a:endParaRPr>
              </a:p>
            </p:txBody>
          </p:sp>
        </p:grpSp>
        <p:sp>
          <p:nvSpPr>
            <p:cNvPr id="235" name="Google Shape;235;p17"/>
            <p:cNvSpPr/>
            <p:nvPr/>
          </p:nvSpPr>
          <p:spPr>
            <a:xfrm>
              <a:off x="3408" y="1536"/>
              <a:ext cx="192" cy="96"/>
            </a:xfrm>
            <a:prstGeom prst="rightArrow">
              <a:avLst>
                <a:gd name="adj1" fmla="val 50000"/>
                <a:gd name="adj2" fmla="val 50000"/>
              </a:avLst>
            </a:prstGeom>
            <a:solidFill>
              <a:srgbClr val="FF00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grpSp>
      <p:grpSp>
        <p:nvGrpSpPr>
          <p:cNvPr id="236" name="Google Shape;236;p17"/>
          <p:cNvGrpSpPr/>
          <p:nvPr/>
        </p:nvGrpSpPr>
        <p:grpSpPr>
          <a:xfrm>
            <a:off x="1676400" y="1905000"/>
            <a:ext cx="4038600" cy="1357313"/>
            <a:chOff x="1056" y="1200"/>
            <a:chExt cx="2544" cy="855"/>
          </a:xfrm>
        </p:grpSpPr>
        <p:grpSp>
          <p:nvGrpSpPr>
            <p:cNvPr id="237" name="Google Shape;237;p17"/>
            <p:cNvGrpSpPr/>
            <p:nvPr/>
          </p:nvGrpSpPr>
          <p:grpSpPr>
            <a:xfrm>
              <a:off x="1056" y="1200"/>
              <a:ext cx="240" cy="855"/>
              <a:chOff x="1344" y="1200"/>
              <a:chExt cx="240" cy="855"/>
            </a:xfrm>
          </p:grpSpPr>
          <p:sp>
            <p:nvSpPr>
              <p:cNvPr id="238" name="Google Shape;238;p17"/>
              <p:cNvSpPr txBox="1"/>
              <p:nvPr/>
            </p:nvSpPr>
            <p:spPr>
              <a:xfrm>
                <a:off x="1344" y="1200"/>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hlink"/>
                    </a:solidFill>
                    <a:latin typeface="Arial"/>
                    <a:ea typeface="Arial"/>
                    <a:cs typeface="Arial"/>
                    <a:sym typeface="Arial"/>
                  </a:rPr>
                  <a:t>1</a:t>
                </a:r>
                <a:endParaRPr/>
              </a:p>
            </p:txBody>
          </p:sp>
          <p:sp>
            <p:nvSpPr>
              <p:cNvPr id="239" name="Google Shape;239;p17"/>
              <p:cNvSpPr txBox="1"/>
              <p:nvPr/>
            </p:nvSpPr>
            <p:spPr>
              <a:xfrm>
                <a:off x="1344" y="1824"/>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hlink"/>
                    </a:solidFill>
                    <a:latin typeface="Arial"/>
                    <a:ea typeface="Arial"/>
                    <a:cs typeface="Arial"/>
                    <a:sym typeface="Arial"/>
                  </a:rPr>
                  <a:t>0</a:t>
                </a:r>
                <a:endParaRPr/>
              </a:p>
            </p:txBody>
          </p:sp>
        </p:grpSp>
        <p:grpSp>
          <p:nvGrpSpPr>
            <p:cNvPr id="240" name="Google Shape;240;p17"/>
            <p:cNvGrpSpPr/>
            <p:nvPr/>
          </p:nvGrpSpPr>
          <p:grpSpPr>
            <a:xfrm>
              <a:off x="3024" y="1248"/>
              <a:ext cx="240" cy="759"/>
              <a:chOff x="2976" y="1248"/>
              <a:chExt cx="240" cy="759"/>
            </a:xfrm>
          </p:grpSpPr>
          <p:sp>
            <p:nvSpPr>
              <p:cNvPr id="241" name="Google Shape;241;p17"/>
              <p:cNvSpPr txBox="1"/>
              <p:nvPr/>
            </p:nvSpPr>
            <p:spPr>
              <a:xfrm>
                <a:off x="2976" y="1248"/>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hlink"/>
                    </a:solidFill>
                    <a:latin typeface="Arial"/>
                    <a:ea typeface="Arial"/>
                    <a:cs typeface="Arial"/>
                    <a:sym typeface="Arial"/>
                  </a:rPr>
                  <a:t>0</a:t>
                </a:r>
                <a:endParaRPr/>
              </a:p>
            </p:txBody>
          </p:sp>
          <p:sp>
            <p:nvSpPr>
              <p:cNvPr id="242" name="Google Shape;242;p17"/>
              <p:cNvSpPr txBox="1"/>
              <p:nvPr/>
            </p:nvSpPr>
            <p:spPr>
              <a:xfrm>
                <a:off x="2976" y="1776"/>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hlink"/>
                    </a:solidFill>
                    <a:latin typeface="Arial"/>
                    <a:ea typeface="Arial"/>
                    <a:cs typeface="Arial"/>
                    <a:sym typeface="Arial"/>
                  </a:rPr>
                  <a:t>1</a:t>
                </a:r>
                <a:endParaRPr/>
              </a:p>
            </p:txBody>
          </p:sp>
        </p:grpSp>
        <p:sp>
          <p:nvSpPr>
            <p:cNvPr id="243" name="Google Shape;243;p17"/>
            <p:cNvSpPr/>
            <p:nvPr/>
          </p:nvSpPr>
          <p:spPr>
            <a:xfrm>
              <a:off x="3408" y="1680"/>
              <a:ext cx="192" cy="96"/>
            </a:xfrm>
            <a:prstGeom prst="rightArrow">
              <a:avLst>
                <a:gd name="adj1" fmla="val 50000"/>
                <a:gd name="adj2" fmla="val 50000"/>
              </a:avLst>
            </a:prstGeom>
            <a:solidFill>
              <a:srgbClr val="9900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grpSp>
      <p:grpSp>
        <p:nvGrpSpPr>
          <p:cNvPr id="244" name="Google Shape;244;p17"/>
          <p:cNvGrpSpPr/>
          <p:nvPr/>
        </p:nvGrpSpPr>
        <p:grpSpPr>
          <a:xfrm>
            <a:off x="1447800" y="1905000"/>
            <a:ext cx="4267200" cy="1357313"/>
            <a:chOff x="912" y="1200"/>
            <a:chExt cx="2688" cy="855"/>
          </a:xfrm>
        </p:grpSpPr>
        <p:grpSp>
          <p:nvGrpSpPr>
            <p:cNvPr id="245" name="Google Shape;245;p17"/>
            <p:cNvGrpSpPr/>
            <p:nvPr/>
          </p:nvGrpSpPr>
          <p:grpSpPr>
            <a:xfrm>
              <a:off x="912" y="1200"/>
              <a:ext cx="240" cy="855"/>
              <a:chOff x="1344" y="1200"/>
              <a:chExt cx="240" cy="855"/>
            </a:xfrm>
          </p:grpSpPr>
          <p:sp>
            <p:nvSpPr>
              <p:cNvPr id="246" name="Google Shape;246;p17"/>
              <p:cNvSpPr txBox="1"/>
              <p:nvPr/>
            </p:nvSpPr>
            <p:spPr>
              <a:xfrm>
                <a:off x="1344" y="1200"/>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6600"/>
                    </a:solidFill>
                    <a:latin typeface="Arial"/>
                    <a:ea typeface="Arial"/>
                    <a:cs typeface="Arial"/>
                    <a:sym typeface="Arial"/>
                  </a:rPr>
                  <a:t>0</a:t>
                </a:r>
                <a:endParaRPr/>
              </a:p>
            </p:txBody>
          </p:sp>
          <p:sp>
            <p:nvSpPr>
              <p:cNvPr id="247" name="Google Shape;247;p17"/>
              <p:cNvSpPr txBox="1"/>
              <p:nvPr/>
            </p:nvSpPr>
            <p:spPr>
              <a:xfrm>
                <a:off x="1344" y="1824"/>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6600"/>
                    </a:solidFill>
                    <a:latin typeface="Arial"/>
                    <a:ea typeface="Arial"/>
                    <a:cs typeface="Arial"/>
                    <a:sym typeface="Arial"/>
                  </a:rPr>
                  <a:t>0</a:t>
                </a:r>
                <a:endParaRPr/>
              </a:p>
            </p:txBody>
          </p:sp>
        </p:grpSp>
        <p:grpSp>
          <p:nvGrpSpPr>
            <p:cNvPr id="248" name="Google Shape;248;p17"/>
            <p:cNvGrpSpPr/>
            <p:nvPr/>
          </p:nvGrpSpPr>
          <p:grpSpPr>
            <a:xfrm>
              <a:off x="3120" y="1248"/>
              <a:ext cx="240" cy="759"/>
              <a:chOff x="2976" y="1248"/>
              <a:chExt cx="240" cy="759"/>
            </a:xfrm>
          </p:grpSpPr>
          <p:sp>
            <p:nvSpPr>
              <p:cNvPr id="249" name="Google Shape;249;p17"/>
              <p:cNvSpPr txBox="1"/>
              <p:nvPr/>
            </p:nvSpPr>
            <p:spPr>
              <a:xfrm>
                <a:off x="2976" y="1248"/>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6600"/>
                    </a:solidFill>
                    <a:latin typeface="Arial"/>
                    <a:ea typeface="Arial"/>
                    <a:cs typeface="Arial"/>
                    <a:sym typeface="Arial"/>
                  </a:rPr>
                  <a:t>0</a:t>
                </a:r>
                <a:endParaRPr/>
              </a:p>
            </p:txBody>
          </p:sp>
          <p:sp>
            <p:nvSpPr>
              <p:cNvPr id="250" name="Google Shape;250;p17"/>
              <p:cNvSpPr txBox="1"/>
              <p:nvPr/>
            </p:nvSpPr>
            <p:spPr>
              <a:xfrm>
                <a:off x="2976" y="1776"/>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6600"/>
                    </a:solidFill>
                    <a:latin typeface="Arial"/>
                    <a:ea typeface="Arial"/>
                    <a:cs typeface="Arial"/>
                    <a:sym typeface="Arial"/>
                  </a:rPr>
                  <a:t>1</a:t>
                </a:r>
                <a:endParaRPr/>
              </a:p>
            </p:txBody>
          </p:sp>
        </p:grpSp>
        <p:sp>
          <p:nvSpPr>
            <p:cNvPr id="251" name="Google Shape;251;p17"/>
            <p:cNvSpPr/>
            <p:nvPr/>
          </p:nvSpPr>
          <p:spPr>
            <a:xfrm>
              <a:off x="3408" y="1872"/>
              <a:ext cx="192" cy="96"/>
            </a:xfrm>
            <a:prstGeom prst="rightArrow">
              <a:avLst>
                <a:gd name="adj1" fmla="val 50000"/>
                <a:gd name="adj2" fmla="val 50000"/>
              </a:avLst>
            </a:prstGeom>
            <a:solidFill>
              <a:srgbClr val="0066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grpSp>
      <p:grpSp>
        <p:nvGrpSpPr>
          <p:cNvPr id="252" name="Google Shape;252;p17"/>
          <p:cNvGrpSpPr/>
          <p:nvPr/>
        </p:nvGrpSpPr>
        <p:grpSpPr>
          <a:xfrm>
            <a:off x="1295400" y="1905000"/>
            <a:ext cx="4419600" cy="1447800"/>
            <a:chOff x="816" y="1200"/>
            <a:chExt cx="2784" cy="912"/>
          </a:xfrm>
        </p:grpSpPr>
        <p:sp>
          <p:nvSpPr>
            <p:cNvPr id="253" name="Google Shape;253;p17"/>
            <p:cNvSpPr/>
            <p:nvPr/>
          </p:nvSpPr>
          <p:spPr>
            <a:xfrm>
              <a:off x="3408" y="2016"/>
              <a:ext cx="192" cy="96"/>
            </a:xfrm>
            <a:prstGeom prst="rightArrow">
              <a:avLst>
                <a:gd name="adj1" fmla="val 50000"/>
                <a:gd name="adj2" fmla="val 50000"/>
              </a:avLst>
            </a:prstGeom>
            <a:solidFill>
              <a:srgbClr val="FF66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grpSp>
          <p:nvGrpSpPr>
            <p:cNvPr id="254" name="Google Shape;254;p17"/>
            <p:cNvGrpSpPr/>
            <p:nvPr/>
          </p:nvGrpSpPr>
          <p:grpSpPr>
            <a:xfrm>
              <a:off x="816" y="1200"/>
              <a:ext cx="240" cy="855"/>
              <a:chOff x="1344" y="1200"/>
              <a:chExt cx="240" cy="855"/>
            </a:xfrm>
          </p:grpSpPr>
          <p:sp>
            <p:nvSpPr>
              <p:cNvPr id="255" name="Google Shape;255;p17"/>
              <p:cNvSpPr txBox="1"/>
              <p:nvPr/>
            </p:nvSpPr>
            <p:spPr>
              <a:xfrm>
                <a:off x="1344" y="1200"/>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9900"/>
                    </a:solidFill>
                    <a:latin typeface="Arial"/>
                    <a:ea typeface="Arial"/>
                    <a:cs typeface="Arial"/>
                    <a:sym typeface="Arial"/>
                  </a:rPr>
                  <a:t>1</a:t>
                </a:r>
                <a:endParaRPr/>
              </a:p>
            </p:txBody>
          </p:sp>
          <p:sp>
            <p:nvSpPr>
              <p:cNvPr id="256" name="Google Shape;256;p17"/>
              <p:cNvSpPr txBox="1"/>
              <p:nvPr/>
            </p:nvSpPr>
            <p:spPr>
              <a:xfrm>
                <a:off x="1344" y="1824"/>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9900"/>
                    </a:solidFill>
                    <a:latin typeface="Arial"/>
                    <a:ea typeface="Arial"/>
                    <a:cs typeface="Arial"/>
                    <a:sym typeface="Arial"/>
                  </a:rPr>
                  <a:t>1</a:t>
                </a:r>
                <a:endParaRPr/>
              </a:p>
            </p:txBody>
          </p:sp>
        </p:grpSp>
        <p:grpSp>
          <p:nvGrpSpPr>
            <p:cNvPr id="257" name="Google Shape;257;p17"/>
            <p:cNvGrpSpPr/>
            <p:nvPr/>
          </p:nvGrpSpPr>
          <p:grpSpPr>
            <a:xfrm>
              <a:off x="3216" y="1248"/>
              <a:ext cx="240" cy="759"/>
              <a:chOff x="2976" y="1248"/>
              <a:chExt cx="240" cy="759"/>
            </a:xfrm>
          </p:grpSpPr>
          <p:sp>
            <p:nvSpPr>
              <p:cNvPr id="258" name="Google Shape;258;p17"/>
              <p:cNvSpPr txBox="1"/>
              <p:nvPr/>
            </p:nvSpPr>
            <p:spPr>
              <a:xfrm>
                <a:off x="2976" y="1248"/>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9900"/>
                    </a:solidFill>
                    <a:latin typeface="Arial"/>
                    <a:ea typeface="Arial"/>
                    <a:cs typeface="Arial"/>
                    <a:sym typeface="Arial"/>
                  </a:rPr>
                  <a:t>0</a:t>
                </a:r>
                <a:endParaRPr/>
              </a:p>
            </p:txBody>
          </p:sp>
          <p:sp>
            <p:nvSpPr>
              <p:cNvPr id="259" name="Google Shape;259;p17"/>
              <p:cNvSpPr txBox="1"/>
              <p:nvPr/>
            </p:nvSpPr>
            <p:spPr>
              <a:xfrm>
                <a:off x="2976" y="1776"/>
                <a:ext cx="240"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9900"/>
                    </a:solidFill>
                    <a:latin typeface="Arial"/>
                    <a:ea typeface="Arial"/>
                    <a:cs typeface="Arial"/>
                    <a:sym typeface="Arial"/>
                  </a:rPr>
                  <a:t>0</a:t>
                </a:r>
                <a:endParaRPr/>
              </a:p>
            </p:txBody>
          </p:sp>
        </p:grpSp>
      </p:grpSp>
      <p:pic>
        <p:nvPicPr>
          <p:cNvPr id="3073" name="Picture 1">
            <a:extLst>
              <a:ext uri="{FF2B5EF4-FFF2-40B4-BE49-F238E27FC236}">
                <a16:creationId xmlns:a16="http://schemas.microsoft.com/office/drawing/2014/main" id="{235820AF-C396-B48C-8FCE-76D7D56C8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graphicFrame>
        <p:nvGraphicFramePr>
          <p:cNvPr id="2" name="Google Shape;164;p16">
            <a:extLst>
              <a:ext uri="{FF2B5EF4-FFF2-40B4-BE49-F238E27FC236}">
                <a16:creationId xmlns:a16="http://schemas.microsoft.com/office/drawing/2014/main" id="{93779CF2-01B5-09D2-92AE-914A6AE8861C}"/>
              </a:ext>
            </a:extLst>
          </p:cNvPr>
          <p:cNvGraphicFramePr/>
          <p:nvPr>
            <p:extLst>
              <p:ext uri="{D42A27DB-BD31-4B8C-83A1-F6EECF244321}">
                <p14:modId xmlns:p14="http://schemas.microsoft.com/office/powerpoint/2010/main" val="2667759219"/>
              </p:ext>
            </p:extLst>
          </p:nvPr>
        </p:nvGraphicFramePr>
        <p:xfrm>
          <a:off x="914781" y="4619626"/>
          <a:ext cx="4325938" cy="1755775"/>
        </p:xfrm>
        <a:graphic>
          <a:graphicData uri="http://schemas.openxmlformats.org/presentationml/2006/ole">
            <mc:AlternateContent xmlns:mc="http://schemas.openxmlformats.org/markup-compatibility/2006">
              <mc:Choice xmlns:v="urn:schemas-microsoft-com:vml" Requires="v">
                <p:oleObj r:id="rId5" imgW="4325938" imgH="1755775" progId="Word.Document.8">
                  <p:embed/>
                </p:oleObj>
              </mc:Choice>
              <mc:Fallback>
                <p:oleObj r:id="rId5" imgW="4325938" imgH="1755775" progId="Word.Document.8">
                  <p:embed/>
                  <p:pic>
                    <p:nvPicPr>
                      <p:cNvPr id="164" name="Google Shape;164;p16"/>
                      <p:cNvPicPr preferRelativeResize="0"/>
                      <p:nvPr/>
                    </p:nvPicPr>
                    <p:blipFill rotWithShape="1">
                      <a:blip r:embed="rId6">
                        <a:alphaModFix/>
                      </a:blip>
                      <a:srcRect/>
                      <a:stretch/>
                    </p:blipFill>
                    <p:spPr>
                      <a:xfrm>
                        <a:off x="914781" y="4619626"/>
                        <a:ext cx="4325938" cy="1755775"/>
                      </a:xfrm>
                      <a:prstGeom prst="rect">
                        <a:avLst/>
                      </a:prstGeom>
                      <a:noFill/>
                      <a:ln>
                        <a:noFill/>
                      </a:ln>
                    </p:spPr>
                  </p:pic>
                </p:oleObj>
              </mc:Fallback>
            </mc:AlternateContent>
          </a:graphicData>
        </a:graphic>
      </p:graphicFrame>
      <p:sp>
        <p:nvSpPr>
          <p:cNvPr id="3" name="Date Placeholder 2">
            <a:extLst>
              <a:ext uri="{FF2B5EF4-FFF2-40B4-BE49-F238E27FC236}">
                <a16:creationId xmlns:a16="http://schemas.microsoft.com/office/drawing/2014/main" id="{A0AF950B-05A7-1A46-1704-A41CE326A75D}"/>
              </a:ext>
            </a:extLst>
          </p:cNvPr>
          <p:cNvSpPr>
            <a:spLocks noGrp="1"/>
          </p:cNvSpPr>
          <p:nvPr>
            <p:ph type="dt" idx="10"/>
          </p:nvPr>
        </p:nvSpPr>
        <p:spPr/>
        <p:txBody>
          <a:bodyPr/>
          <a:lstStyle/>
          <a:p>
            <a:r>
              <a:rPr lang="en-IN"/>
              <a:t>22CS016</a:t>
            </a:r>
          </a:p>
        </p:txBody>
      </p:sp>
      <p:sp>
        <p:nvSpPr>
          <p:cNvPr id="4" name="Slide Number Placeholder 3">
            <a:extLst>
              <a:ext uri="{FF2B5EF4-FFF2-40B4-BE49-F238E27FC236}">
                <a16:creationId xmlns:a16="http://schemas.microsoft.com/office/drawing/2014/main" id="{E6B2DD60-4B75-766A-3400-9A3BBEB8D4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Types of Digital Circuits </a:t>
            </a:r>
            <a:endParaRPr/>
          </a:p>
        </p:txBody>
      </p:sp>
      <p:sp>
        <p:nvSpPr>
          <p:cNvPr id="65" name="Google Shape;65;p2"/>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p>
            <a:pPr marL="628650" lvl="0" indent="-514350" algn="l" rtl="0">
              <a:lnSpc>
                <a:spcPct val="100000"/>
              </a:lnSpc>
              <a:spcBef>
                <a:spcPts val="360"/>
              </a:spcBef>
              <a:spcAft>
                <a:spcPts val="0"/>
              </a:spcAft>
              <a:buSzPts val="1800"/>
              <a:buAutoNum type="arabicPeriod"/>
            </a:pPr>
            <a:r>
              <a:rPr lang="en-US"/>
              <a:t>Combinational Circuits </a:t>
            </a:r>
            <a:endParaRPr/>
          </a:p>
          <a:p>
            <a:pPr marL="628650" lvl="0" indent="-514350" algn="l" rtl="0">
              <a:lnSpc>
                <a:spcPct val="100000"/>
              </a:lnSpc>
              <a:spcBef>
                <a:spcPts val="360"/>
              </a:spcBef>
              <a:spcAft>
                <a:spcPts val="0"/>
              </a:spcAft>
              <a:buSzPts val="1800"/>
              <a:buAutoNum type="arabicPeriod"/>
            </a:pPr>
            <a:r>
              <a:rPr lang="en-US"/>
              <a:t>Sequential Circuits </a:t>
            </a:r>
            <a:endParaRPr/>
          </a:p>
          <a:p>
            <a:pPr marL="114300" lvl="0" indent="0" algn="l" rtl="0">
              <a:lnSpc>
                <a:spcPct val="100000"/>
              </a:lnSpc>
              <a:spcBef>
                <a:spcPts val="360"/>
              </a:spcBef>
              <a:spcAft>
                <a:spcPts val="0"/>
              </a:spcAft>
              <a:buSzPts val="1800"/>
              <a:buNone/>
            </a:pPr>
            <a:endParaRPr/>
          </a:p>
        </p:txBody>
      </p:sp>
      <p:sp>
        <p:nvSpPr>
          <p:cNvPr id="66" name="Google Shape;6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2" name="Date Placeholder 1">
            <a:extLst>
              <a:ext uri="{FF2B5EF4-FFF2-40B4-BE49-F238E27FC236}">
                <a16:creationId xmlns:a16="http://schemas.microsoft.com/office/drawing/2014/main" id="{2FB2F286-1EB3-2C0F-159F-9FB584C4209F}"/>
              </a:ext>
            </a:extLst>
          </p:cNvPr>
          <p:cNvSpPr>
            <a:spLocks noGrp="1"/>
          </p:cNvSpPr>
          <p:nvPr>
            <p:ph type="dt" idx="10"/>
          </p:nvPr>
        </p:nvSpPr>
        <p:spPr/>
        <p:txBody>
          <a:bodyPr/>
          <a:lstStyle/>
          <a:p>
            <a:r>
              <a:rPr lang="en-IN"/>
              <a:t>22CS016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8"/>
          <p:cNvSpPr txBox="1">
            <a:spLocks noGrp="1"/>
          </p:cNvSpPr>
          <p:nvPr>
            <p:ph type="ctrTitle"/>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000">
                <a:latin typeface="Calibri"/>
                <a:ea typeface="Calibri"/>
                <a:cs typeface="Calibri"/>
                <a:sym typeface="Calibri"/>
              </a:rPr>
              <a:t> </a:t>
            </a:r>
            <a:endParaRPr/>
          </a:p>
        </p:txBody>
      </p:sp>
      <p:sp>
        <p:nvSpPr>
          <p:cNvPr id="265" name="Google Shape;265;p18"/>
          <p:cNvSpPr txBox="1"/>
          <p:nvPr/>
        </p:nvSpPr>
        <p:spPr>
          <a:xfrm>
            <a:off x="381000" y="152400"/>
            <a:ext cx="7772400" cy="76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800" b="1" i="0" u="none" strike="noStrike" cap="none">
                <a:solidFill>
                  <a:schemeClr val="dk1"/>
                </a:solidFill>
                <a:latin typeface="Times New Roman"/>
                <a:ea typeface="Times New Roman"/>
                <a:cs typeface="Times New Roman"/>
                <a:sym typeface="Times New Roman"/>
              </a:rPr>
              <a:t>Gated D Latch</a:t>
            </a:r>
            <a:endParaRPr sz="2800" b="0" i="0" u="none" strike="noStrike" cap="none">
              <a:solidFill>
                <a:schemeClr val="dk1"/>
              </a:solidFill>
              <a:latin typeface="Calibri"/>
              <a:ea typeface="Calibri"/>
              <a:cs typeface="Calibri"/>
              <a:sym typeface="Calibri"/>
            </a:endParaRPr>
          </a:p>
        </p:txBody>
      </p:sp>
      <p:sp>
        <p:nvSpPr>
          <p:cNvPr id="266" name="Google Shape;266;p18"/>
          <p:cNvSpPr txBox="1"/>
          <p:nvPr/>
        </p:nvSpPr>
        <p:spPr>
          <a:xfrm>
            <a:off x="381000" y="1219200"/>
            <a:ext cx="7696200" cy="13716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1120"/>
              </a:spcBef>
              <a:spcAft>
                <a:spcPts val="0"/>
              </a:spcAft>
              <a:buClr>
                <a:schemeClr val="dk1"/>
              </a:buClr>
              <a:buSzPts val="3360"/>
              <a:buFont typeface="Noto Sans Symbols"/>
              <a:buChar char="▪"/>
            </a:pPr>
            <a:r>
              <a:rPr lang="en-US" sz="2800" b="0" i="0" u="none" strike="noStrike" cap="none">
                <a:solidFill>
                  <a:schemeClr val="dk1"/>
                </a:solidFill>
                <a:latin typeface="Calibri"/>
                <a:ea typeface="Calibri"/>
                <a:cs typeface="Calibri"/>
                <a:sym typeface="Calibri"/>
              </a:rPr>
              <a:t>Make </a:t>
            </a:r>
            <a:r>
              <a:rPr lang="en-US" sz="2800" b="0" i="1" u="none" strike="noStrike" cap="none">
                <a:solidFill>
                  <a:schemeClr val="dk1"/>
                </a:solidFill>
                <a:latin typeface="Calibri"/>
                <a:ea typeface="Calibri"/>
                <a:cs typeface="Calibri"/>
                <a:sym typeface="Calibri"/>
              </a:rPr>
              <a:t>R</a:t>
            </a:r>
            <a:r>
              <a:rPr lang="en-US" sz="2800" b="0" i="0" u="none" strike="noStrike" cap="none">
                <a:solidFill>
                  <a:schemeClr val="dk1"/>
                </a:solidFill>
                <a:latin typeface="Calibri"/>
                <a:ea typeface="Calibri"/>
                <a:cs typeface="Calibri"/>
                <a:sym typeface="Calibri"/>
              </a:rPr>
              <a:t> input equal to </a:t>
            </a:r>
            <a:r>
              <a:rPr lang="en-US" sz="2800" b="0" i="1" u="none" strike="noStrike" cap="none">
                <a:solidFill>
                  <a:schemeClr val="dk1"/>
                </a:solidFill>
                <a:latin typeface="Calibri"/>
                <a:ea typeface="Calibri"/>
                <a:cs typeface="Calibri"/>
                <a:sym typeface="Calibri"/>
              </a:rPr>
              <a:t>S'</a:t>
            </a:r>
            <a:r>
              <a:rPr lang="en-US" sz="2800" b="0" i="0" u="none" strike="noStrike" cap="none">
                <a:solidFill>
                  <a:schemeClr val="dk1"/>
                </a:solidFill>
                <a:latin typeface="Calibri"/>
                <a:ea typeface="Calibri"/>
                <a:cs typeface="Calibri"/>
                <a:sym typeface="Calibri"/>
              </a:rPr>
              <a:t> → </a:t>
            </a:r>
            <a:r>
              <a:rPr lang="en-US" sz="2800" b="0" i="1" u="none" strike="noStrike" cap="none">
                <a:solidFill>
                  <a:srgbClr val="0000CC"/>
                </a:solidFill>
                <a:latin typeface="Calibri"/>
                <a:ea typeface="Calibri"/>
                <a:cs typeface="Calibri"/>
                <a:sym typeface="Calibri"/>
              </a:rPr>
              <a:t>gated D latch.</a:t>
            </a:r>
            <a:endParaRPr sz="2800" b="0" i="0" u="none" strike="noStrike" cap="none">
              <a:solidFill>
                <a:schemeClr val="dk1"/>
              </a:solidFill>
              <a:latin typeface="Calibri"/>
              <a:ea typeface="Calibri"/>
              <a:cs typeface="Calibri"/>
              <a:sym typeface="Calibri"/>
            </a:endParaRPr>
          </a:p>
          <a:p>
            <a:pPr marL="457200" marR="0" lvl="0" indent="-431800" algn="l" rtl="0">
              <a:lnSpc>
                <a:spcPct val="100000"/>
              </a:lnSpc>
              <a:spcBef>
                <a:spcPts val="1120"/>
              </a:spcBef>
              <a:spcAft>
                <a:spcPts val="0"/>
              </a:spcAft>
              <a:buClr>
                <a:schemeClr val="dk1"/>
              </a:buClr>
              <a:buSzPts val="3360"/>
              <a:buFont typeface="Noto Sans Symbols"/>
              <a:buChar char="▪"/>
            </a:pPr>
            <a:r>
              <a:rPr lang="en-US" sz="2800" b="0" i="1" u="none" strike="noStrike" cap="none">
                <a:solidFill>
                  <a:schemeClr val="dk1"/>
                </a:solidFill>
                <a:latin typeface="Calibri"/>
                <a:ea typeface="Calibri"/>
                <a:cs typeface="Calibri"/>
                <a:sym typeface="Calibri"/>
              </a:rPr>
              <a:t>D</a:t>
            </a:r>
            <a:r>
              <a:rPr lang="en-US" sz="2800" b="0" i="0" u="none" strike="noStrike" cap="none">
                <a:solidFill>
                  <a:schemeClr val="dk1"/>
                </a:solidFill>
                <a:latin typeface="Calibri"/>
                <a:ea typeface="Calibri"/>
                <a:cs typeface="Calibri"/>
                <a:sym typeface="Calibri"/>
              </a:rPr>
              <a:t> latch eliminates the undesirable condition of invalid state in the </a:t>
            </a:r>
            <a:r>
              <a:rPr lang="en-US" sz="2800" b="0" i="1" u="none" strike="noStrike" cap="none">
                <a:solidFill>
                  <a:schemeClr val="dk1"/>
                </a:solidFill>
                <a:latin typeface="Calibri"/>
                <a:ea typeface="Calibri"/>
                <a:cs typeface="Calibri"/>
                <a:sym typeface="Calibri"/>
              </a:rPr>
              <a:t>S-R</a:t>
            </a:r>
            <a:r>
              <a:rPr lang="en-US" sz="2800" b="0" i="0" u="none" strike="noStrike" cap="none">
                <a:solidFill>
                  <a:schemeClr val="dk1"/>
                </a:solidFill>
                <a:latin typeface="Calibri"/>
                <a:ea typeface="Calibri"/>
                <a:cs typeface="Calibri"/>
                <a:sym typeface="Calibri"/>
              </a:rPr>
              <a:t> latch.</a:t>
            </a:r>
            <a:endParaRPr/>
          </a:p>
        </p:txBody>
      </p:sp>
      <p:grpSp>
        <p:nvGrpSpPr>
          <p:cNvPr id="267" name="Google Shape;267;p18"/>
          <p:cNvGrpSpPr/>
          <p:nvPr/>
        </p:nvGrpSpPr>
        <p:grpSpPr>
          <a:xfrm>
            <a:off x="5638800" y="3200400"/>
            <a:ext cx="2133600" cy="1219200"/>
            <a:chOff x="3840" y="2112"/>
            <a:chExt cx="1344" cy="768"/>
          </a:xfrm>
        </p:grpSpPr>
        <p:sp>
          <p:nvSpPr>
            <p:cNvPr id="268" name="Google Shape;268;p18"/>
            <p:cNvSpPr/>
            <p:nvPr/>
          </p:nvSpPr>
          <p:spPr>
            <a:xfrm>
              <a:off x="4080" y="2112"/>
              <a:ext cx="576" cy="768"/>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cxnSp>
          <p:nvCxnSpPr>
            <p:cNvPr id="269" name="Google Shape;269;p18"/>
            <p:cNvCxnSpPr/>
            <p:nvPr/>
          </p:nvCxnSpPr>
          <p:spPr>
            <a:xfrm>
              <a:off x="3840" y="2256"/>
              <a:ext cx="240" cy="0"/>
            </a:xfrm>
            <a:prstGeom prst="straightConnector1">
              <a:avLst/>
            </a:prstGeom>
            <a:noFill/>
            <a:ln w="19050" cap="flat" cmpd="sng">
              <a:solidFill>
                <a:schemeClr val="dk1"/>
              </a:solidFill>
              <a:prstDash val="solid"/>
              <a:round/>
              <a:headEnd type="none" w="med" len="med"/>
              <a:tailEnd type="none" w="med" len="med"/>
            </a:ln>
          </p:spPr>
        </p:cxnSp>
        <p:sp>
          <p:nvSpPr>
            <p:cNvPr id="270" name="Google Shape;270;p18"/>
            <p:cNvSpPr/>
            <p:nvPr/>
          </p:nvSpPr>
          <p:spPr>
            <a:xfrm>
              <a:off x="4656" y="2665"/>
              <a:ext cx="48" cy="48"/>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cxnSp>
          <p:nvCxnSpPr>
            <p:cNvPr id="271" name="Google Shape;271;p18"/>
            <p:cNvCxnSpPr/>
            <p:nvPr/>
          </p:nvCxnSpPr>
          <p:spPr>
            <a:xfrm>
              <a:off x="4656" y="2304"/>
              <a:ext cx="240" cy="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18"/>
            <p:cNvCxnSpPr/>
            <p:nvPr/>
          </p:nvCxnSpPr>
          <p:spPr>
            <a:xfrm>
              <a:off x="4704" y="2688"/>
              <a:ext cx="192" cy="0"/>
            </a:xfrm>
            <a:prstGeom prst="straightConnector1">
              <a:avLst/>
            </a:prstGeom>
            <a:noFill/>
            <a:ln w="19050" cap="flat" cmpd="sng">
              <a:solidFill>
                <a:schemeClr val="dk1"/>
              </a:solidFill>
              <a:prstDash val="solid"/>
              <a:round/>
              <a:headEnd type="none" w="med" len="med"/>
              <a:tailEnd type="none" w="med" len="med"/>
            </a:ln>
          </p:spPr>
        </p:cxnSp>
        <p:sp>
          <p:nvSpPr>
            <p:cNvPr id="273" name="Google Shape;273;p18"/>
            <p:cNvSpPr txBox="1"/>
            <p:nvPr/>
          </p:nvSpPr>
          <p:spPr>
            <a:xfrm>
              <a:off x="4080" y="2160"/>
              <a:ext cx="336" cy="3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dk1"/>
                  </a:solidFill>
                  <a:latin typeface="Arial"/>
                  <a:ea typeface="Arial"/>
                  <a:cs typeface="Arial"/>
                  <a:sym typeface="Arial"/>
                </a:rPr>
                <a:t>D</a:t>
              </a:r>
              <a:endParaRPr/>
            </a:p>
            <a:p>
              <a:pPr marL="0" marR="0" lvl="0" indent="0" algn="l" rtl="0">
                <a:lnSpc>
                  <a:spcPct val="100000"/>
                </a:lnSpc>
                <a:spcBef>
                  <a:spcPts val="700"/>
                </a:spcBef>
                <a:spcAft>
                  <a:spcPts val="0"/>
                </a:spcAft>
                <a:buNone/>
              </a:pPr>
              <a:r>
                <a:rPr lang="en-US" sz="1400" b="1" i="1" u="none" strike="noStrike" cap="none">
                  <a:solidFill>
                    <a:schemeClr val="dk1"/>
                  </a:solidFill>
                  <a:latin typeface="Arial"/>
                  <a:ea typeface="Arial"/>
                  <a:cs typeface="Arial"/>
                  <a:sym typeface="Arial"/>
                </a:rPr>
                <a:t>EN</a:t>
              </a:r>
              <a:endParaRPr/>
            </a:p>
          </p:txBody>
        </p:sp>
        <p:sp>
          <p:nvSpPr>
            <p:cNvPr id="274" name="Google Shape;274;p18"/>
            <p:cNvSpPr/>
            <p:nvPr/>
          </p:nvSpPr>
          <p:spPr>
            <a:xfrm>
              <a:off x="4896" y="2208"/>
              <a:ext cx="288" cy="5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1" u="none" strike="noStrike" cap="none">
                  <a:solidFill>
                    <a:schemeClr val="dk1"/>
                  </a:solidFill>
                  <a:latin typeface="Arial"/>
                  <a:ea typeface="Arial"/>
                  <a:cs typeface="Arial"/>
                  <a:sym typeface="Arial"/>
                </a:rPr>
                <a:t>Q</a:t>
              </a:r>
              <a:endParaRPr/>
            </a:p>
            <a:p>
              <a:pPr marL="0" marR="0" lvl="0" indent="0" algn="l" rtl="0">
                <a:lnSpc>
                  <a:spcPct val="100000"/>
                </a:lnSpc>
                <a:spcBef>
                  <a:spcPts val="420"/>
                </a:spcBef>
                <a:spcAft>
                  <a:spcPts val="0"/>
                </a:spcAft>
                <a:buNone/>
              </a:pPr>
              <a:endParaRPr sz="1400" b="1" i="1" u="none" strike="noStrike" cap="none">
                <a:solidFill>
                  <a:schemeClr val="dk1"/>
                </a:solidFill>
                <a:latin typeface="Arial"/>
                <a:ea typeface="Arial"/>
                <a:cs typeface="Arial"/>
                <a:sym typeface="Arial"/>
              </a:endParaRPr>
            </a:p>
            <a:p>
              <a:pPr marL="0" marR="0" lvl="0" indent="0" algn="l" rtl="0">
                <a:lnSpc>
                  <a:spcPct val="100000"/>
                </a:lnSpc>
                <a:spcBef>
                  <a:spcPts val="420"/>
                </a:spcBef>
                <a:spcAft>
                  <a:spcPts val="0"/>
                </a:spcAft>
                <a:buNone/>
              </a:pPr>
              <a:r>
                <a:rPr lang="en-US" sz="1400" b="1" i="1" u="none" strike="noStrike" cap="none">
                  <a:solidFill>
                    <a:schemeClr val="dk1"/>
                  </a:solidFill>
                  <a:latin typeface="Arial"/>
                  <a:ea typeface="Arial"/>
                  <a:cs typeface="Arial"/>
                  <a:sym typeface="Arial"/>
                </a:rPr>
                <a:t>Q'</a:t>
              </a:r>
              <a:endParaRPr/>
            </a:p>
          </p:txBody>
        </p:sp>
        <p:cxnSp>
          <p:nvCxnSpPr>
            <p:cNvPr id="275" name="Google Shape;275;p18"/>
            <p:cNvCxnSpPr/>
            <p:nvPr/>
          </p:nvCxnSpPr>
          <p:spPr>
            <a:xfrm>
              <a:off x="3840" y="2496"/>
              <a:ext cx="240" cy="0"/>
            </a:xfrm>
            <a:prstGeom prst="straightConnector1">
              <a:avLst/>
            </a:prstGeom>
            <a:noFill/>
            <a:ln w="19050" cap="flat" cmpd="sng">
              <a:solidFill>
                <a:schemeClr val="dk1"/>
              </a:solidFill>
              <a:prstDash val="solid"/>
              <a:round/>
              <a:headEnd type="none" w="med" len="med"/>
              <a:tailEnd type="none" w="med" len="med"/>
            </a:ln>
          </p:spPr>
        </p:cxnSp>
      </p:grpSp>
      <p:grpSp>
        <p:nvGrpSpPr>
          <p:cNvPr id="276" name="Google Shape;276;p18"/>
          <p:cNvGrpSpPr/>
          <p:nvPr/>
        </p:nvGrpSpPr>
        <p:grpSpPr>
          <a:xfrm>
            <a:off x="990600" y="3048000"/>
            <a:ext cx="4005263" cy="1475582"/>
            <a:chOff x="1104" y="1968"/>
            <a:chExt cx="2523" cy="930"/>
          </a:xfrm>
        </p:grpSpPr>
        <p:cxnSp>
          <p:nvCxnSpPr>
            <p:cNvPr id="277" name="Google Shape;277;p18"/>
            <p:cNvCxnSpPr/>
            <p:nvPr/>
          </p:nvCxnSpPr>
          <p:spPr>
            <a:xfrm>
              <a:off x="2430" y="2125"/>
              <a:ext cx="250" cy="2"/>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18"/>
            <p:cNvCxnSpPr/>
            <p:nvPr/>
          </p:nvCxnSpPr>
          <p:spPr>
            <a:xfrm>
              <a:off x="2425" y="2754"/>
              <a:ext cx="261" cy="6"/>
            </a:xfrm>
            <a:prstGeom prst="straightConnector1">
              <a:avLst/>
            </a:prstGeom>
            <a:noFill/>
            <a:ln w="19050" cap="flat" cmpd="sng">
              <a:solidFill>
                <a:schemeClr val="dk1"/>
              </a:solidFill>
              <a:prstDash val="solid"/>
              <a:round/>
              <a:headEnd type="none" w="med" len="med"/>
              <a:tailEnd type="none" w="med" len="med"/>
            </a:ln>
          </p:spPr>
        </p:cxnSp>
        <p:cxnSp>
          <p:nvCxnSpPr>
            <p:cNvPr id="279" name="Google Shape;279;p18"/>
            <p:cNvCxnSpPr/>
            <p:nvPr/>
          </p:nvCxnSpPr>
          <p:spPr>
            <a:xfrm>
              <a:off x="2563" y="2271"/>
              <a:ext cx="117" cy="7"/>
            </a:xfrm>
            <a:prstGeom prst="straightConnector1">
              <a:avLst/>
            </a:prstGeom>
            <a:noFill/>
            <a:ln w="19050" cap="flat" cmpd="sng">
              <a:solidFill>
                <a:schemeClr val="dk1"/>
              </a:solidFill>
              <a:prstDash val="solid"/>
              <a:round/>
              <a:headEnd type="none" w="med" len="med"/>
              <a:tailEnd type="none" w="med" len="med"/>
            </a:ln>
          </p:spPr>
        </p:cxnSp>
        <p:cxnSp>
          <p:nvCxnSpPr>
            <p:cNvPr id="280" name="Google Shape;280;p18"/>
            <p:cNvCxnSpPr/>
            <p:nvPr/>
          </p:nvCxnSpPr>
          <p:spPr>
            <a:xfrm>
              <a:off x="2563" y="2607"/>
              <a:ext cx="116" cy="0"/>
            </a:xfrm>
            <a:prstGeom prst="straightConnector1">
              <a:avLst/>
            </a:prstGeom>
            <a:noFill/>
            <a:ln w="19050" cap="flat" cmpd="sng">
              <a:solidFill>
                <a:schemeClr val="dk1"/>
              </a:solidFill>
              <a:prstDash val="solid"/>
              <a:round/>
              <a:headEnd type="none" w="med" len="med"/>
              <a:tailEnd type="none" w="med" len="med"/>
            </a:ln>
          </p:spPr>
        </p:cxnSp>
        <p:cxnSp>
          <p:nvCxnSpPr>
            <p:cNvPr id="281" name="Google Shape;281;p18"/>
            <p:cNvCxnSpPr/>
            <p:nvPr/>
          </p:nvCxnSpPr>
          <p:spPr>
            <a:xfrm rot="5400000">
              <a:off x="2515" y="2319"/>
              <a:ext cx="96" cy="0"/>
            </a:xfrm>
            <a:prstGeom prst="straightConnector1">
              <a:avLst/>
            </a:prstGeom>
            <a:noFill/>
            <a:ln w="19050" cap="flat" cmpd="sng">
              <a:solidFill>
                <a:schemeClr val="dk1"/>
              </a:solidFill>
              <a:prstDash val="solid"/>
              <a:round/>
              <a:headEnd type="none" w="med" len="med"/>
              <a:tailEnd type="none" w="med" len="med"/>
            </a:ln>
          </p:spPr>
        </p:cxnSp>
        <p:cxnSp>
          <p:nvCxnSpPr>
            <p:cNvPr id="282" name="Google Shape;282;p18"/>
            <p:cNvCxnSpPr/>
            <p:nvPr/>
          </p:nvCxnSpPr>
          <p:spPr>
            <a:xfrm rot="5400000">
              <a:off x="2515" y="2559"/>
              <a:ext cx="96" cy="0"/>
            </a:xfrm>
            <a:prstGeom prst="straightConnector1">
              <a:avLst/>
            </a:prstGeom>
            <a:noFill/>
            <a:ln w="19050" cap="flat" cmpd="sng">
              <a:solidFill>
                <a:schemeClr val="dk1"/>
              </a:solidFill>
              <a:prstDash val="solid"/>
              <a:round/>
              <a:headEnd type="none" w="med" len="med"/>
              <a:tailEnd type="none" w="med" len="med"/>
            </a:ln>
          </p:spPr>
        </p:cxnSp>
        <p:cxnSp>
          <p:nvCxnSpPr>
            <p:cNvPr id="283" name="Google Shape;283;p18"/>
            <p:cNvCxnSpPr/>
            <p:nvPr/>
          </p:nvCxnSpPr>
          <p:spPr>
            <a:xfrm>
              <a:off x="3050" y="2199"/>
              <a:ext cx="336" cy="0"/>
            </a:xfrm>
            <a:prstGeom prst="straightConnector1">
              <a:avLst/>
            </a:prstGeom>
            <a:noFill/>
            <a:ln w="19050" cap="flat" cmpd="sng">
              <a:solidFill>
                <a:schemeClr val="dk1"/>
              </a:solidFill>
              <a:prstDash val="solid"/>
              <a:round/>
              <a:headEnd type="none" w="med" len="med"/>
              <a:tailEnd type="none" w="med" len="med"/>
            </a:ln>
          </p:spPr>
        </p:cxnSp>
        <p:cxnSp>
          <p:nvCxnSpPr>
            <p:cNvPr id="284" name="Google Shape;284;p18"/>
            <p:cNvCxnSpPr/>
            <p:nvPr/>
          </p:nvCxnSpPr>
          <p:spPr>
            <a:xfrm>
              <a:off x="3050" y="2681"/>
              <a:ext cx="336" cy="0"/>
            </a:xfrm>
            <a:prstGeom prst="straightConnector1">
              <a:avLst/>
            </a:prstGeom>
            <a:noFill/>
            <a:ln w="19050" cap="flat" cmpd="sng">
              <a:solidFill>
                <a:schemeClr val="dk1"/>
              </a:solidFill>
              <a:prstDash val="solid"/>
              <a:round/>
              <a:headEnd type="none" w="med" len="med"/>
              <a:tailEnd type="none" w="med" len="med"/>
            </a:ln>
          </p:spPr>
        </p:cxnSp>
        <p:cxnSp>
          <p:nvCxnSpPr>
            <p:cNvPr id="285" name="Google Shape;285;p18"/>
            <p:cNvCxnSpPr/>
            <p:nvPr/>
          </p:nvCxnSpPr>
          <p:spPr>
            <a:xfrm rot="5400000">
              <a:off x="3117" y="2616"/>
              <a:ext cx="146" cy="0"/>
            </a:xfrm>
            <a:prstGeom prst="straightConnector1">
              <a:avLst/>
            </a:prstGeom>
            <a:noFill/>
            <a:ln w="19050" cap="flat" cmpd="sng">
              <a:solidFill>
                <a:schemeClr val="dk1"/>
              </a:solidFill>
              <a:prstDash val="solid"/>
              <a:round/>
              <a:headEnd type="none" w="med" len="med"/>
              <a:tailEnd type="none" w="med" len="med"/>
            </a:ln>
          </p:spPr>
        </p:cxnSp>
        <p:cxnSp>
          <p:nvCxnSpPr>
            <p:cNvPr id="286" name="Google Shape;286;p18"/>
            <p:cNvCxnSpPr/>
            <p:nvPr/>
          </p:nvCxnSpPr>
          <p:spPr>
            <a:xfrm rot="5400000">
              <a:off x="3129" y="2271"/>
              <a:ext cx="139" cy="0"/>
            </a:xfrm>
            <a:prstGeom prst="straightConnector1">
              <a:avLst/>
            </a:prstGeom>
            <a:noFill/>
            <a:ln w="19050" cap="flat" cmpd="sng">
              <a:solidFill>
                <a:schemeClr val="dk1"/>
              </a:solidFill>
              <a:prstDash val="solid"/>
              <a:round/>
              <a:headEnd type="none" w="med" len="med"/>
              <a:tailEnd type="none" w="med" len="med"/>
            </a:ln>
          </p:spPr>
        </p:cxnSp>
        <p:cxnSp>
          <p:nvCxnSpPr>
            <p:cNvPr id="287" name="Google Shape;287;p18"/>
            <p:cNvCxnSpPr/>
            <p:nvPr/>
          </p:nvCxnSpPr>
          <p:spPr>
            <a:xfrm>
              <a:off x="2558" y="2364"/>
              <a:ext cx="633" cy="180"/>
            </a:xfrm>
            <a:prstGeom prst="straightConnector1">
              <a:avLst/>
            </a:prstGeom>
            <a:noFill/>
            <a:ln w="19050" cap="flat" cmpd="sng">
              <a:solidFill>
                <a:schemeClr val="dk1"/>
              </a:solidFill>
              <a:prstDash val="solid"/>
              <a:round/>
              <a:headEnd type="none" w="med" len="med"/>
              <a:tailEnd type="none" w="med" len="med"/>
            </a:ln>
          </p:spPr>
        </p:cxnSp>
        <p:cxnSp>
          <p:nvCxnSpPr>
            <p:cNvPr id="288" name="Google Shape;288;p18"/>
            <p:cNvCxnSpPr/>
            <p:nvPr/>
          </p:nvCxnSpPr>
          <p:spPr>
            <a:xfrm flipH="1">
              <a:off x="2559" y="2337"/>
              <a:ext cx="633" cy="180"/>
            </a:xfrm>
            <a:prstGeom prst="straightConnector1">
              <a:avLst/>
            </a:prstGeom>
            <a:noFill/>
            <a:ln w="19050" cap="flat" cmpd="sng">
              <a:solidFill>
                <a:schemeClr val="dk1"/>
              </a:solidFill>
              <a:prstDash val="solid"/>
              <a:round/>
              <a:headEnd type="none" w="med" len="med"/>
              <a:tailEnd type="none" w="med" len="med"/>
            </a:ln>
          </p:spPr>
        </p:cxnSp>
        <p:sp>
          <p:nvSpPr>
            <p:cNvPr id="289" name="Google Shape;289;p18"/>
            <p:cNvSpPr/>
            <p:nvPr/>
          </p:nvSpPr>
          <p:spPr>
            <a:xfrm>
              <a:off x="3159" y="2659"/>
              <a:ext cx="58" cy="4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sp>
          <p:nvSpPr>
            <p:cNvPr id="290" name="Google Shape;290;p18"/>
            <p:cNvSpPr/>
            <p:nvPr/>
          </p:nvSpPr>
          <p:spPr>
            <a:xfrm>
              <a:off x="3170" y="2184"/>
              <a:ext cx="58" cy="4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sp>
          <p:nvSpPr>
            <p:cNvPr id="291" name="Google Shape;291;p18"/>
            <p:cNvSpPr txBox="1"/>
            <p:nvPr/>
          </p:nvSpPr>
          <p:spPr>
            <a:xfrm>
              <a:off x="1200" y="1968"/>
              <a:ext cx="274"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chemeClr val="dk1"/>
                  </a:solidFill>
                  <a:latin typeface="Arial"/>
                  <a:ea typeface="Arial"/>
                  <a:cs typeface="Arial"/>
                  <a:sym typeface="Arial"/>
                </a:rPr>
                <a:t>D</a:t>
              </a:r>
              <a:endParaRPr sz="1600" b="0" i="0" u="none" strike="noStrike" cap="none">
                <a:solidFill>
                  <a:schemeClr val="dk1"/>
                </a:solidFill>
                <a:latin typeface="Arial"/>
                <a:ea typeface="Arial"/>
                <a:cs typeface="Arial"/>
                <a:sym typeface="Arial"/>
              </a:endParaRPr>
            </a:p>
          </p:txBody>
        </p:sp>
        <p:sp>
          <p:nvSpPr>
            <p:cNvPr id="292" name="Google Shape;292;p18"/>
            <p:cNvSpPr txBox="1"/>
            <p:nvPr/>
          </p:nvSpPr>
          <p:spPr>
            <a:xfrm>
              <a:off x="3341" y="2081"/>
              <a:ext cx="267"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chemeClr val="dk1"/>
                  </a:solidFill>
                  <a:latin typeface="Arial"/>
                  <a:ea typeface="Arial"/>
                  <a:cs typeface="Arial"/>
                  <a:sym typeface="Arial"/>
                </a:rPr>
                <a:t>Q</a:t>
              </a:r>
              <a:endParaRPr sz="1600" b="0" i="0" u="none" strike="noStrike" cap="none">
                <a:solidFill>
                  <a:schemeClr val="dk1"/>
                </a:solidFill>
                <a:latin typeface="Arial"/>
                <a:ea typeface="Arial"/>
                <a:cs typeface="Arial"/>
                <a:sym typeface="Arial"/>
              </a:endParaRPr>
            </a:p>
          </p:txBody>
        </p:sp>
        <p:sp>
          <p:nvSpPr>
            <p:cNvPr id="293" name="Google Shape;293;p18"/>
            <p:cNvSpPr txBox="1"/>
            <p:nvPr/>
          </p:nvSpPr>
          <p:spPr>
            <a:xfrm>
              <a:off x="3360" y="2553"/>
              <a:ext cx="267"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chemeClr val="dk1"/>
                  </a:solidFill>
                  <a:latin typeface="Arial"/>
                  <a:ea typeface="Arial"/>
                  <a:cs typeface="Arial"/>
                  <a:sym typeface="Arial"/>
                </a:rPr>
                <a:t>Q'</a:t>
              </a:r>
              <a:endParaRPr sz="1600" b="0" i="0" u="none" strike="noStrike" cap="none">
                <a:solidFill>
                  <a:schemeClr val="dk1"/>
                </a:solidFill>
                <a:latin typeface="Arial"/>
                <a:ea typeface="Arial"/>
                <a:cs typeface="Arial"/>
                <a:sym typeface="Arial"/>
              </a:endParaRPr>
            </a:p>
          </p:txBody>
        </p:sp>
        <p:grpSp>
          <p:nvGrpSpPr>
            <p:cNvPr id="294" name="Google Shape;294;p18"/>
            <p:cNvGrpSpPr/>
            <p:nvPr/>
          </p:nvGrpSpPr>
          <p:grpSpPr>
            <a:xfrm>
              <a:off x="2682" y="2086"/>
              <a:ext cx="369" cy="240"/>
              <a:chOff x="1872" y="3824"/>
              <a:chExt cx="369" cy="240"/>
            </a:xfrm>
          </p:grpSpPr>
          <p:sp>
            <p:nvSpPr>
              <p:cNvPr id="295" name="Google Shape;295;p18"/>
              <p:cNvSpPr/>
              <p:nvPr/>
            </p:nvSpPr>
            <p:spPr>
              <a:xfrm>
                <a:off x="1935" y="3824"/>
                <a:ext cx="44" cy="240"/>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96" name="Google Shape;296;p18"/>
              <p:cNvCxnSpPr/>
              <p:nvPr/>
            </p:nvCxnSpPr>
            <p:spPr>
              <a:xfrm>
                <a:off x="1935" y="3824"/>
                <a:ext cx="109" cy="0"/>
              </a:xfrm>
              <a:prstGeom prst="straightConnector1">
                <a:avLst/>
              </a:prstGeom>
              <a:noFill/>
              <a:ln w="25400" cap="flat" cmpd="sng">
                <a:solidFill>
                  <a:srgbClr val="000000"/>
                </a:solidFill>
                <a:prstDash val="solid"/>
                <a:round/>
                <a:headEnd type="none" w="med" len="med"/>
                <a:tailEnd type="none" w="med" len="med"/>
              </a:ln>
            </p:spPr>
          </p:cxnSp>
          <p:cxnSp>
            <p:nvCxnSpPr>
              <p:cNvPr id="297" name="Google Shape;297;p18"/>
              <p:cNvCxnSpPr/>
              <p:nvPr/>
            </p:nvCxnSpPr>
            <p:spPr>
              <a:xfrm>
                <a:off x="1935" y="4064"/>
                <a:ext cx="109" cy="0"/>
              </a:xfrm>
              <a:prstGeom prst="straightConnector1">
                <a:avLst/>
              </a:prstGeom>
              <a:noFill/>
              <a:ln w="25400" cap="flat" cmpd="sng">
                <a:solidFill>
                  <a:srgbClr val="000000"/>
                </a:solidFill>
                <a:prstDash val="solid"/>
                <a:round/>
                <a:headEnd type="none" w="med" len="med"/>
                <a:tailEnd type="none" w="med" len="med"/>
              </a:ln>
            </p:spPr>
          </p:cxnSp>
          <p:sp>
            <p:nvSpPr>
              <p:cNvPr id="298" name="Google Shape;298;p18"/>
              <p:cNvSpPr/>
              <p:nvPr/>
            </p:nvSpPr>
            <p:spPr>
              <a:xfrm>
                <a:off x="2044" y="3824"/>
                <a:ext cx="197" cy="131"/>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 name="Google Shape;299;p18"/>
              <p:cNvSpPr/>
              <p:nvPr/>
            </p:nvSpPr>
            <p:spPr>
              <a:xfrm rot="10800000" flipH="1">
                <a:off x="2044" y="3933"/>
                <a:ext cx="197" cy="131"/>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 name="Google Shape;300;p18"/>
              <p:cNvSpPr/>
              <p:nvPr/>
            </p:nvSpPr>
            <p:spPr>
              <a:xfrm>
                <a:off x="1872" y="3840"/>
                <a:ext cx="78" cy="77"/>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sp>
            <p:nvSpPr>
              <p:cNvPr id="301" name="Google Shape;301;p18"/>
              <p:cNvSpPr/>
              <p:nvPr/>
            </p:nvSpPr>
            <p:spPr>
              <a:xfrm>
                <a:off x="1872" y="3984"/>
                <a:ext cx="78" cy="77"/>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grpSp>
        <p:grpSp>
          <p:nvGrpSpPr>
            <p:cNvPr id="302" name="Google Shape;302;p18"/>
            <p:cNvGrpSpPr/>
            <p:nvPr/>
          </p:nvGrpSpPr>
          <p:grpSpPr>
            <a:xfrm>
              <a:off x="2674" y="2566"/>
              <a:ext cx="369" cy="240"/>
              <a:chOff x="1872" y="3824"/>
              <a:chExt cx="369" cy="240"/>
            </a:xfrm>
          </p:grpSpPr>
          <p:sp>
            <p:nvSpPr>
              <p:cNvPr id="303" name="Google Shape;303;p18"/>
              <p:cNvSpPr/>
              <p:nvPr/>
            </p:nvSpPr>
            <p:spPr>
              <a:xfrm>
                <a:off x="1935" y="3824"/>
                <a:ext cx="44" cy="240"/>
              </a:xfrm>
              <a:custGeom>
                <a:avLst/>
                <a:gdLst/>
                <a:ahLst/>
                <a:cxnLst/>
                <a:rect l="l" t="t" r="r" b="b"/>
                <a:pathLst>
                  <a:path w="288" h="864" extrusionOk="0">
                    <a:moveTo>
                      <a:pt x="0" y="0"/>
                    </a:moveTo>
                    <a:cubicBezTo>
                      <a:pt x="144" y="144"/>
                      <a:pt x="288" y="288"/>
                      <a:pt x="288" y="432"/>
                    </a:cubicBezTo>
                    <a:cubicBezTo>
                      <a:pt x="288" y="576"/>
                      <a:pt x="48" y="792"/>
                      <a:pt x="0" y="864"/>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04" name="Google Shape;304;p18"/>
              <p:cNvCxnSpPr/>
              <p:nvPr/>
            </p:nvCxnSpPr>
            <p:spPr>
              <a:xfrm>
                <a:off x="1935" y="3824"/>
                <a:ext cx="109" cy="0"/>
              </a:xfrm>
              <a:prstGeom prst="straightConnector1">
                <a:avLst/>
              </a:prstGeom>
              <a:noFill/>
              <a:ln w="25400" cap="flat" cmpd="sng">
                <a:solidFill>
                  <a:srgbClr val="000000"/>
                </a:solidFill>
                <a:prstDash val="solid"/>
                <a:round/>
                <a:headEnd type="none" w="med" len="med"/>
                <a:tailEnd type="none" w="med" len="med"/>
              </a:ln>
            </p:spPr>
          </p:cxnSp>
          <p:cxnSp>
            <p:nvCxnSpPr>
              <p:cNvPr id="305" name="Google Shape;305;p18"/>
              <p:cNvCxnSpPr/>
              <p:nvPr/>
            </p:nvCxnSpPr>
            <p:spPr>
              <a:xfrm>
                <a:off x="1935" y="4064"/>
                <a:ext cx="109" cy="0"/>
              </a:xfrm>
              <a:prstGeom prst="straightConnector1">
                <a:avLst/>
              </a:prstGeom>
              <a:noFill/>
              <a:ln w="25400" cap="flat" cmpd="sng">
                <a:solidFill>
                  <a:srgbClr val="000000"/>
                </a:solidFill>
                <a:prstDash val="solid"/>
                <a:round/>
                <a:headEnd type="none" w="med" len="med"/>
                <a:tailEnd type="none" w="med" len="med"/>
              </a:ln>
            </p:spPr>
          </p:cxnSp>
          <p:sp>
            <p:nvSpPr>
              <p:cNvPr id="306" name="Google Shape;306;p18"/>
              <p:cNvSpPr/>
              <p:nvPr/>
            </p:nvSpPr>
            <p:spPr>
              <a:xfrm>
                <a:off x="2044" y="3824"/>
                <a:ext cx="197" cy="131"/>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 name="Google Shape;307;p18"/>
              <p:cNvSpPr/>
              <p:nvPr/>
            </p:nvSpPr>
            <p:spPr>
              <a:xfrm rot="10800000" flipH="1">
                <a:off x="2044" y="3933"/>
                <a:ext cx="197" cy="131"/>
              </a:xfrm>
              <a:custGeom>
                <a:avLst/>
                <a:gdLst/>
                <a:ahLst/>
                <a:cxnLst/>
                <a:rect l="l" t="t" r="r" b="b"/>
                <a:pathLst>
                  <a:path w="576" h="432" extrusionOk="0">
                    <a:moveTo>
                      <a:pt x="0" y="0"/>
                    </a:moveTo>
                    <a:cubicBezTo>
                      <a:pt x="168" y="36"/>
                      <a:pt x="336" y="72"/>
                      <a:pt x="432" y="144"/>
                    </a:cubicBezTo>
                    <a:cubicBezTo>
                      <a:pt x="528" y="216"/>
                      <a:pt x="552" y="324"/>
                      <a:pt x="576" y="432"/>
                    </a:cubicBezTo>
                  </a:path>
                </a:pathLst>
              </a:custGeom>
              <a:noFill/>
              <a:ln w="254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 name="Google Shape;308;p18"/>
              <p:cNvSpPr/>
              <p:nvPr/>
            </p:nvSpPr>
            <p:spPr>
              <a:xfrm>
                <a:off x="1872" y="3840"/>
                <a:ext cx="78" cy="77"/>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sp>
            <p:nvSpPr>
              <p:cNvPr id="309" name="Google Shape;309;p18"/>
              <p:cNvSpPr/>
              <p:nvPr/>
            </p:nvSpPr>
            <p:spPr>
              <a:xfrm>
                <a:off x="1872" y="3984"/>
                <a:ext cx="78" cy="77"/>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grpSp>
        <p:sp>
          <p:nvSpPr>
            <p:cNvPr id="310" name="Google Shape;310;p18"/>
            <p:cNvSpPr/>
            <p:nvPr/>
          </p:nvSpPr>
          <p:spPr>
            <a:xfrm>
              <a:off x="2344" y="2086"/>
              <a:ext cx="78" cy="77"/>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sp>
          <p:nvSpPr>
            <p:cNvPr id="311" name="Google Shape;311;p18"/>
            <p:cNvSpPr/>
            <p:nvPr/>
          </p:nvSpPr>
          <p:spPr>
            <a:xfrm>
              <a:off x="2030" y="2016"/>
              <a:ext cx="299" cy="228"/>
            </a:xfrm>
            <a:prstGeom prst="flowChartDelay">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grpSp>
          <p:nvGrpSpPr>
            <p:cNvPr id="312" name="Google Shape;312;p18"/>
            <p:cNvGrpSpPr/>
            <p:nvPr/>
          </p:nvGrpSpPr>
          <p:grpSpPr>
            <a:xfrm>
              <a:off x="2030" y="2640"/>
              <a:ext cx="392" cy="228"/>
              <a:chOff x="1824" y="2688"/>
              <a:chExt cx="406" cy="228"/>
            </a:xfrm>
          </p:grpSpPr>
          <p:sp>
            <p:nvSpPr>
              <p:cNvPr id="313" name="Google Shape;313;p18"/>
              <p:cNvSpPr/>
              <p:nvPr/>
            </p:nvSpPr>
            <p:spPr>
              <a:xfrm>
                <a:off x="2152" y="2758"/>
                <a:ext cx="78" cy="77"/>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sp>
            <p:nvSpPr>
              <p:cNvPr id="314" name="Google Shape;314;p18"/>
              <p:cNvSpPr/>
              <p:nvPr/>
            </p:nvSpPr>
            <p:spPr>
              <a:xfrm>
                <a:off x="1824" y="2688"/>
                <a:ext cx="313" cy="228"/>
              </a:xfrm>
              <a:prstGeom prst="flowChartDelay">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grpSp>
        <p:cxnSp>
          <p:nvCxnSpPr>
            <p:cNvPr id="315" name="Google Shape;315;p18"/>
            <p:cNvCxnSpPr/>
            <p:nvPr/>
          </p:nvCxnSpPr>
          <p:spPr>
            <a:xfrm rot="10800000" flipH="1">
              <a:off x="1440" y="2060"/>
              <a:ext cx="584" cy="4"/>
            </a:xfrm>
            <a:prstGeom prst="straightConnector1">
              <a:avLst/>
            </a:prstGeom>
            <a:noFill/>
            <a:ln w="19050" cap="flat" cmpd="sng">
              <a:solidFill>
                <a:schemeClr val="dk1"/>
              </a:solidFill>
              <a:prstDash val="solid"/>
              <a:round/>
              <a:headEnd type="none" w="med" len="med"/>
              <a:tailEnd type="none" w="med" len="med"/>
            </a:ln>
          </p:spPr>
        </p:cxnSp>
        <p:cxnSp>
          <p:nvCxnSpPr>
            <p:cNvPr id="316" name="Google Shape;316;p18"/>
            <p:cNvCxnSpPr/>
            <p:nvPr/>
          </p:nvCxnSpPr>
          <p:spPr>
            <a:xfrm>
              <a:off x="1872" y="2832"/>
              <a:ext cx="156" cy="0"/>
            </a:xfrm>
            <a:prstGeom prst="straightConnector1">
              <a:avLst/>
            </a:prstGeom>
            <a:noFill/>
            <a:ln w="19050" cap="flat" cmpd="sng">
              <a:solidFill>
                <a:schemeClr val="dk1"/>
              </a:solidFill>
              <a:prstDash val="solid"/>
              <a:round/>
              <a:headEnd type="none" w="med" len="med"/>
              <a:tailEnd type="none" w="med" len="med"/>
            </a:ln>
          </p:spPr>
        </p:cxnSp>
        <p:cxnSp>
          <p:nvCxnSpPr>
            <p:cNvPr id="317" name="Google Shape;317;p18"/>
            <p:cNvCxnSpPr/>
            <p:nvPr/>
          </p:nvCxnSpPr>
          <p:spPr>
            <a:xfrm>
              <a:off x="1920" y="2208"/>
              <a:ext cx="108" cy="0"/>
            </a:xfrm>
            <a:prstGeom prst="straightConnector1">
              <a:avLst/>
            </a:prstGeom>
            <a:noFill/>
            <a:ln w="19050" cap="flat" cmpd="sng">
              <a:solidFill>
                <a:schemeClr val="dk1"/>
              </a:solidFill>
              <a:prstDash val="solid"/>
              <a:round/>
              <a:headEnd type="none" w="med" len="med"/>
              <a:tailEnd type="none" w="med" len="med"/>
            </a:ln>
          </p:spPr>
        </p:cxnSp>
        <p:cxnSp>
          <p:nvCxnSpPr>
            <p:cNvPr id="318" name="Google Shape;318;p18"/>
            <p:cNvCxnSpPr/>
            <p:nvPr/>
          </p:nvCxnSpPr>
          <p:spPr>
            <a:xfrm>
              <a:off x="1920" y="2688"/>
              <a:ext cx="108" cy="0"/>
            </a:xfrm>
            <a:prstGeom prst="straightConnector1">
              <a:avLst/>
            </a:prstGeom>
            <a:noFill/>
            <a:ln w="19050" cap="flat" cmpd="sng">
              <a:solidFill>
                <a:schemeClr val="dk1"/>
              </a:solidFill>
              <a:prstDash val="solid"/>
              <a:round/>
              <a:headEnd type="none" w="med" len="med"/>
              <a:tailEnd type="none" w="med" len="med"/>
            </a:ln>
          </p:spPr>
        </p:cxnSp>
        <p:cxnSp>
          <p:nvCxnSpPr>
            <p:cNvPr id="319" name="Google Shape;319;p18"/>
            <p:cNvCxnSpPr/>
            <p:nvPr/>
          </p:nvCxnSpPr>
          <p:spPr>
            <a:xfrm rot="5400000">
              <a:off x="1680" y="2448"/>
              <a:ext cx="480" cy="0"/>
            </a:xfrm>
            <a:prstGeom prst="straightConnector1">
              <a:avLst/>
            </a:prstGeom>
            <a:noFill/>
            <a:ln w="19050" cap="flat" cmpd="sng">
              <a:solidFill>
                <a:schemeClr val="dk1"/>
              </a:solidFill>
              <a:prstDash val="solid"/>
              <a:round/>
              <a:headEnd type="none" w="med" len="med"/>
              <a:tailEnd type="none" w="med" len="med"/>
            </a:ln>
          </p:spPr>
        </p:cxnSp>
        <p:cxnSp>
          <p:nvCxnSpPr>
            <p:cNvPr id="320" name="Google Shape;320;p18"/>
            <p:cNvCxnSpPr/>
            <p:nvPr/>
          </p:nvCxnSpPr>
          <p:spPr>
            <a:xfrm>
              <a:off x="1440" y="2448"/>
              <a:ext cx="480" cy="0"/>
            </a:xfrm>
            <a:prstGeom prst="straightConnector1">
              <a:avLst/>
            </a:prstGeom>
            <a:noFill/>
            <a:ln w="19050" cap="flat" cmpd="sng">
              <a:solidFill>
                <a:schemeClr val="dk1"/>
              </a:solidFill>
              <a:prstDash val="solid"/>
              <a:round/>
              <a:headEnd type="none" w="med" len="med"/>
              <a:tailEnd type="none" w="med" len="med"/>
            </a:ln>
          </p:spPr>
        </p:cxnSp>
        <p:sp>
          <p:nvSpPr>
            <p:cNvPr id="321" name="Google Shape;321;p18"/>
            <p:cNvSpPr/>
            <p:nvPr/>
          </p:nvSpPr>
          <p:spPr>
            <a:xfrm>
              <a:off x="1897" y="2431"/>
              <a:ext cx="58" cy="4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sp>
          <p:nvSpPr>
            <p:cNvPr id="322" name="Google Shape;322;p18"/>
            <p:cNvSpPr txBox="1"/>
            <p:nvPr/>
          </p:nvSpPr>
          <p:spPr>
            <a:xfrm>
              <a:off x="1104" y="2304"/>
              <a:ext cx="348" cy="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chemeClr val="dk1"/>
                  </a:solidFill>
                  <a:latin typeface="Arial"/>
                  <a:ea typeface="Arial"/>
                  <a:cs typeface="Arial"/>
                  <a:sym typeface="Arial"/>
                </a:rPr>
                <a:t>EN</a:t>
              </a:r>
              <a:endParaRPr sz="1600" b="0" i="0" u="none" strike="noStrike" cap="none">
                <a:solidFill>
                  <a:schemeClr val="dk1"/>
                </a:solidFill>
                <a:latin typeface="Arial"/>
                <a:ea typeface="Arial"/>
                <a:cs typeface="Arial"/>
                <a:sym typeface="Arial"/>
              </a:endParaRPr>
            </a:p>
          </p:txBody>
        </p:sp>
        <p:cxnSp>
          <p:nvCxnSpPr>
            <p:cNvPr id="323" name="Google Shape;323;p18"/>
            <p:cNvCxnSpPr/>
            <p:nvPr/>
          </p:nvCxnSpPr>
          <p:spPr>
            <a:xfrm rot="5400000">
              <a:off x="1200" y="2448"/>
              <a:ext cx="768" cy="0"/>
            </a:xfrm>
            <a:prstGeom prst="straightConnector1">
              <a:avLst/>
            </a:prstGeom>
            <a:noFill/>
            <a:ln w="19050" cap="flat" cmpd="sng">
              <a:solidFill>
                <a:schemeClr val="dk1"/>
              </a:solidFill>
              <a:prstDash val="solid"/>
              <a:round/>
              <a:headEnd type="none" w="med" len="med"/>
              <a:tailEnd type="none" w="med" len="med"/>
            </a:ln>
          </p:spPr>
        </p:cxnSp>
        <p:sp>
          <p:nvSpPr>
            <p:cNvPr id="324" name="Google Shape;324;p18"/>
            <p:cNvSpPr/>
            <p:nvPr/>
          </p:nvSpPr>
          <p:spPr>
            <a:xfrm>
              <a:off x="1552" y="2048"/>
              <a:ext cx="58" cy="47"/>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grpSp>
          <p:nvGrpSpPr>
            <p:cNvPr id="325" name="Google Shape;325;p18"/>
            <p:cNvGrpSpPr/>
            <p:nvPr/>
          </p:nvGrpSpPr>
          <p:grpSpPr>
            <a:xfrm>
              <a:off x="1680" y="2760"/>
              <a:ext cx="186" cy="137"/>
              <a:chOff x="1294" y="2401"/>
              <a:chExt cx="186" cy="137"/>
            </a:xfrm>
          </p:grpSpPr>
          <p:sp>
            <p:nvSpPr>
              <p:cNvPr id="326" name="Google Shape;326;p18"/>
              <p:cNvSpPr/>
              <p:nvPr/>
            </p:nvSpPr>
            <p:spPr>
              <a:xfrm rot="5400000">
                <a:off x="1280" y="2414"/>
                <a:ext cx="137" cy="110"/>
              </a:xfrm>
              <a:prstGeom prst="flowChartExtract">
                <a:avLst/>
              </a:prstGeom>
              <a:noFill/>
              <a:ln w="222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sp>
            <p:nvSpPr>
              <p:cNvPr id="327" name="Google Shape;327;p18"/>
              <p:cNvSpPr/>
              <p:nvPr/>
            </p:nvSpPr>
            <p:spPr>
              <a:xfrm>
                <a:off x="1421" y="2436"/>
                <a:ext cx="58" cy="72"/>
              </a:xfrm>
              <a:prstGeom prst="ellipse">
                <a:avLst/>
              </a:prstGeom>
              <a:noFill/>
              <a:ln w="222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p:txBody>
          </p:sp>
        </p:grpSp>
        <p:cxnSp>
          <p:nvCxnSpPr>
            <p:cNvPr id="328" name="Google Shape;328;p18"/>
            <p:cNvCxnSpPr/>
            <p:nvPr/>
          </p:nvCxnSpPr>
          <p:spPr>
            <a:xfrm>
              <a:off x="1584" y="2832"/>
              <a:ext cx="96" cy="0"/>
            </a:xfrm>
            <a:prstGeom prst="straightConnector1">
              <a:avLst/>
            </a:prstGeom>
            <a:noFill/>
            <a:ln w="19050" cap="flat" cmpd="sng">
              <a:solidFill>
                <a:schemeClr val="dk1"/>
              </a:solidFill>
              <a:prstDash val="solid"/>
              <a:round/>
              <a:headEnd type="none" w="med" len="med"/>
              <a:tailEnd type="none" w="med" len="med"/>
            </a:ln>
          </p:spPr>
        </p:cxnSp>
      </p:grpSp>
      <p:sp>
        <p:nvSpPr>
          <p:cNvPr id="2" name="Date Placeholder 1">
            <a:extLst>
              <a:ext uri="{FF2B5EF4-FFF2-40B4-BE49-F238E27FC236}">
                <a16:creationId xmlns:a16="http://schemas.microsoft.com/office/drawing/2014/main" id="{63158FD8-ACC4-EFB3-D6FC-2FE1484619A5}"/>
              </a:ext>
            </a:extLst>
          </p:cNvPr>
          <p:cNvSpPr>
            <a:spLocks noGrp="1"/>
          </p:cNvSpPr>
          <p:nvPr>
            <p:ph type="dt" idx="10"/>
          </p:nvPr>
        </p:nvSpPr>
        <p:spPr/>
        <p:txBody>
          <a:bodyPr/>
          <a:lstStyle/>
          <a:p>
            <a:r>
              <a:rPr lang="en-IN"/>
              <a:t>22CS016</a:t>
            </a:r>
          </a:p>
        </p:txBody>
      </p:sp>
      <p:sp>
        <p:nvSpPr>
          <p:cNvPr id="3" name="Slide Number Placeholder 2">
            <a:extLst>
              <a:ext uri="{FF2B5EF4-FFF2-40B4-BE49-F238E27FC236}">
                <a16:creationId xmlns:a16="http://schemas.microsoft.com/office/drawing/2014/main" id="{4B5406D4-4313-9255-7BAE-73A30C7A43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9"/>
          <p:cNvSpPr txBox="1">
            <a:spLocks noGrp="1"/>
          </p:cNvSpPr>
          <p:nvPr>
            <p:ph type="ctrTitle"/>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000">
                <a:latin typeface="Calibri"/>
                <a:ea typeface="Calibri"/>
                <a:cs typeface="Calibri"/>
                <a:sym typeface="Calibri"/>
              </a:rPr>
              <a:t> </a:t>
            </a:r>
            <a:endParaRPr/>
          </a:p>
        </p:txBody>
      </p:sp>
      <p:sp>
        <p:nvSpPr>
          <p:cNvPr id="334" name="Google Shape;334;p19"/>
          <p:cNvSpPr txBox="1"/>
          <p:nvPr/>
        </p:nvSpPr>
        <p:spPr>
          <a:xfrm>
            <a:off x="152400" y="0"/>
            <a:ext cx="7772400" cy="76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400" b="1" i="0" u="none" strike="noStrike" cap="none">
                <a:solidFill>
                  <a:schemeClr val="dk1"/>
                </a:solidFill>
                <a:latin typeface="Times New Roman"/>
                <a:ea typeface="Times New Roman"/>
                <a:cs typeface="Times New Roman"/>
                <a:sym typeface="Times New Roman"/>
              </a:rPr>
              <a:t>Gated D Latch</a:t>
            </a:r>
            <a:endParaRPr sz="2400" b="0" i="0" u="none" strike="noStrike" cap="none">
              <a:solidFill>
                <a:schemeClr val="dk1"/>
              </a:solidFill>
              <a:latin typeface="Calibri"/>
              <a:ea typeface="Calibri"/>
              <a:cs typeface="Calibri"/>
              <a:sym typeface="Calibri"/>
            </a:endParaRPr>
          </a:p>
        </p:txBody>
      </p:sp>
      <p:sp>
        <p:nvSpPr>
          <p:cNvPr id="335" name="Google Shape;335;p19"/>
          <p:cNvSpPr txBox="1"/>
          <p:nvPr/>
        </p:nvSpPr>
        <p:spPr>
          <a:xfrm>
            <a:off x="152400" y="1066800"/>
            <a:ext cx="7696200" cy="26670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960"/>
              </a:spcBef>
              <a:spcAft>
                <a:spcPts val="0"/>
              </a:spcAft>
              <a:buClr>
                <a:schemeClr val="dk1"/>
              </a:buClr>
              <a:buSzPts val="2880"/>
              <a:buFont typeface="Noto Sans Symbols"/>
              <a:buChar char="▪"/>
            </a:pPr>
            <a:r>
              <a:rPr lang="en-US" sz="2400" b="0" i="0" u="none" strike="noStrike" cap="none">
                <a:solidFill>
                  <a:schemeClr val="dk1"/>
                </a:solidFill>
                <a:latin typeface="Calibri"/>
                <a:ea typeface="Calibri"/>
                <a:cs typeface="Calibri"/>
                <a:sym typeface="Calibri"/>
              </a:rPr>
              <a:t>When </a:t>
            </a:r>
            <a:r>
              <a:rPr lang="en-US" sz="2400" b="0" i="1" u="none" strike="noStrike" cap="none">
                <a:solidFill>
                  <a:schemeClr val="dk1"/>
                </a:solidFill>
                <a:latin typeface="Calibri"/>
                <a:ea typeface="Calibri"/>
                <a:cs typeface="Calibri"/>
                <a:sym typeface="Calibri"/>
              </a:rPr>
              <a:t>EN</a:t>
            </a:r>
            <a:r>
              <a:rPr lang="en-US" sz="2400" b="0" i="0" u="none" strike="noStrike" cap="none">
                <a:solidFill>
                  <a:schemeClr val="dk1"/>
                </a:solidFill>
                <a:latin typeface="Calibri"/>
                <a:ea typeface="Calibri"/>
                <a:cs typeface="Calibri"/>
                <a:sym typeface="Calibri"/>
              </a:rPr>
              <a:t> is HIGH,</a:t>
            </a:r>
            <a:endParaRPr/>
          </a:p>
          <a:p>
            <a:pPr marL="914400" marR="0" lvl="1" indent="-406400" algn="l" rtl="0">
              <a:lnSpc>
                <a:spcPct val="100000"/>
              </a:lnSpc>
              <a:spcBef>
                <a:spcPts val="420"/>
              </a:spcBef>
              <a:spcAft>
                <a:spcPts val="0"/>
              </a:spcAft>
              <a:buClr>
                <a:srgbClr val="888888"/>
              </a:buClr>
              <a:buSzPts val="1800"/>
              <a:buFont typeface="Noto Sans Symbols"/>
              <a:buChar char="❖"/>
            </a:pPr>
            <a:r>
              <a:rPr lang="en-US" sz="2000" b="0" i="1" u="none" strike="noStrike" cap="none">
                <a:solidFill>
                  <a:srgbClr val="888888"/>
                </a:solidFill>
                <a:latin typeface="Calibri"/>
                <a:ea typeface="Calibri"/>
                <a:cs typeface="Calibri"/>
                <a:sym typeface="Calibri"/>
              </a:rPr>
              <a:t>D</a:t>
            </a:r>
            <a:r>
              <a:rPr lang="en-US" sz="2000" b="0" i="0" u="none" strike="noStrike" cap="none">
                <a:solidFill>
                  <a:srgbClr val="888888"/>
                </a:solidFill>
                <a:latin typeface="Calibri"/>
                <a:ea typeface="Calibri"/>
                <a:cs typeface="Calibri"/>
                <a:sym typeface="Calibri"/>
              </a:rPr>
              <a:t>=HIGH → latch is SET</a:t>
            </a:r>
            <a:endParaRPr/>
          </a:p>
          <a:p>
            <a:pPr marL="914400" marR="0" lvl="1" indent="-406400" algn="l" rtl="0">
              <a:lnSpc>
                <a:spcPct val="100000"/>
              </a:lnSpc>
              <a:spcBef>
                <a:spcPts val="420"/>
              </a:spcBef>
              <a:spcAft>
                <a:spcPts val="0"/>
              </a:spcAft>
              <a:buClr>
                <a:srgbClr val="888888"/>
              </a:buClr>
              <a:buSzPts val="1800"/>
              <a:buFont typeface="Noto Sans Symbols"/>
              <a:buChar char="❖"/>
            </a:pPr>
            <a:r>
              <a:rPr lang="en-US" sz="2000" b="0" i="1" u="none" strike="noStrike" cap="none">
                <a:solidFill>
                  <a:srgbClr val="888888"/>
                </a:solidFill>
                <a:latin typeface="Calibri"/>
                <a:ea typeface="Calibri"/>
                <a:cs typeface="Calibri"/>
                <a:sym typeface="Calibri"/>
              </a:rPr>
              <a:t>D</a:t>
            </a:r>
            <a:r>
              <a:rPr lang="en-US" sz="2000" b="0" i="0" u="none" strike="noStrike" cap="none">
                <a:solidFill>
                  <a:srgbClr val="888888"/>
                </a:solidFill>
                <a:latin typeface="Calibri"/>
                <a:ea typeface="Calibri"/>
                <a:cs typeface="Calibri"/>
                <a:sym typeface="Calibri"/>
              </a:rPr>
              <a:t>=LOW → latch is RESET</a:t>
            </a:r>
            <a:endParaRPr sz="2000" b="0" i="0" u="none" strike="noStrike" cap="none">
              <a:solidFill>
                <a:srgbClr val="888888"/>
              </a:solidFill>
              <a:latin typeface="Calibri"/>
              <a:ea typeface="Calibri"/>
              <a:cs typeface="Calibri"/>
              <a:sym typeface="Calibri"/>
            </a:endParaRPr>
          </a:p>
          <a:p>
            <a:pPr marL="457200" marR="0" lvl="0" indent="-431800" algn="l" rtl="0">
              <a:lnSpc>
                <a:spcPct val="100000"/>
              </a:lnSpc>
              <a:spcBef>
                <a:spcPts val="960"/>
              </a:spcBef>
              <a:spcAft>
                <a:spcPts val="0"/>
              </a:spcAft>
              <a:buClr>
                <a:schemeClr val="dk1"/>
              </a:buClr>
              <a:buSzPts val="2880"/>
              <a:buFont typeface="Noto Sans Symbols"/>
              <a:buChar char="▪"/>
            </a:pPr>
            <a:r>
              <a:rPr lang="en-US" sz="2400" b="0" i="0" u="none" strike="noStrike" cap="none">
                <a:solidFill>
                  <a:schemeClr val="dk1"/>
                </a:solidFill>
                <a:latin typeface="Calibri"/>
                <a:ea typeface="Calibri"/>
                <a:cs typeface="Calibri"/>
                <a:sym typeface="Calibri"/>
              </a:rPr>
              <a:t>Hence when </a:t>
            </a:r>
            <a:r>
              <a:rPr lang="en-US" sz="2400" b="0" i="1" u="none" strike="noStrike" cap="none">
                <a:solidFill>
                  <a:schemeClr val="dk1"/>
                </a:solidFill>
                <a:latin typeface="Calibri"/>
                <a:ea typeface="Calibri"/>
                <a:cs typeface="Calibri"/>
                <a:sym typeface="Calibri"/>
              </a:rPr>
              <a:t>EN</a:t>
            </a:r>
            <a:r>
              <a:rPr lang="en-US" sz="2400" b="0" i="0" u="none" strike="noStrike" cap="none">
                <a:solidFill>
                  <a:schemeClr val="dk1"/>
                </a:solidFill>
                <a:latin typeface="Calibri"/>
                <a:ea typeface="Calibri"/>
                <a:cs typeface="Calibri"/>
                <a:sym typeface="Calibri"/>
              </a:rPr>
              <a:t> is HIGH, </a:t>
            </a:r>
            <a:r>
              <a:rPr lang="en-US" sz="2400" b="0" i="1" u="none" strike="noStrike" cap="none">
                <a:solidFill>
                  <a:schemeClr val="dk1"/>
                </a:solidFill>
                <a:latin typeface="Calibri"/>
                <a:ea typeface="Calibri"/>
                <a:cs typeface="Calibri"/>
                <a:sym typeface="Calibri"/>
              </a:rPr>
              <a:t>Q</a:t>
            </a:r>
            <a:r>
              <a:rPr lang="en-US" sz="2400" b="0" i="0" u="none" strike="noStrike" cap="none">
                <a:solidFill>
                  <a:schemeClr val="dk1"/>
                </a:solidFill>
                <a:latin typeface="Calibri"/>
                <a:ea typeface="Calibri"/>
                <a:cs typeface="Calibri"/>
                <a:sym typeface="Calibri"/>
              </a:rPr>
              <a:t> ‘follows’ the </a:t>
            </a:r>
            <a:r>
              <a:rPr lang="en-US" sz="2400" b="0" i="1" u="none" strike="noStrike" cap="none">
                <a:solidFill>
                  <a:schemeClr val="dk1"/>
                </a:solidFill>
                <a:latin typeface="Calibri"/>
                <a:ea typeface="Calibri"/>
                <a:cs typeface="Calibri"/>
                <a:sym typeface="Calibri"/>
              </a:rPr>
              <a:t>D</a:t>
            </a:r>
            <a:r>
              <a:rPr lang="en-US" sz="2400" b="0" i="0" u="none" strike="noStrike" cap="none">
                <a:solidFill>
                  <a:schemeClr val="dk1"/>
                </a:solidFill>
                <a:latin typeface="Calibri"/>
                <a:ea typeface="Calibri"/>
                <a:cs typeface="Calibri"/>
                <a:sym typeface="Calibri"/>
              </a:rPr>
              <a:t> (data) input.</a:t>
            </a:r>
            <a:endParaRPr/>
          </a:p>
          <a:p>
            <a:pPr marL="457200" marR="0" lvl="0" indent="-431800" algn="l" rtl="0">
              <a:lnSpc>
                <a:spcPct val="100000"/>
              </a:lnSpc>
              <a:spcBef>
                <a:spcPts val="960"/>
              </a:spcBef>
              <a:spcAft>
                <a:spcPts val="0"/>
              </a:spcAft>
              <a:buClr>
                <a:schemeClr val="dk1"/>
              </a:buClr>
              <a:buSzPts val="2880"/>
              <a:buFont typeface="Noto Sans Symbols"/>
              <a:buChar char="▪"/>
            </a:pPr>
            <a:r>
              <a:rPr lang="en-US" sz="2400" b="0" i="0" u="none" strike="noStrike" cap="none">
                <a:solidFill>
                  <a:schemeClr val="dk1"/>
                </a:solidFill>
                <a:latin typeface="Calibri"/>
                <a:ea typeface="Calibri"/>
                <a:cs typeface="Calibri"/>
                <a:sym typeface="Calibri"/>
              </a:rPr>
              <a:t>Characteristic table:</a:t>
            </a:r>
            <a:endParaRPr/>
          </a:p>
        </p:txBody>
      </p:sp>
      <p:grpSp>
        <p:nvGrpSpPr>
          <p:cNvPr id="336" name="Google Shape;336;p19"/>
          <p:cNvGrpSpPr/>
          <p:nvPr/>
        </p:nvGrpSpPr>
        <p:grpSpPr>
          <a:xfrm>
            <a:off x="1905000" y="3886200"/>
            <a:ext cx="3378200" cy="1603375"/>
            <a:chOff x="1824" y="2592"/>
            <a:chExt cx="2128" cy="1010"/>
          </a:xfrm>
        </p:grpSpPr>
        <p:sp>
          <p:nvSpPr>
            <p:cNvPr id="337" name="Google Shape;337;p19"/>
            <p:cNvSpPr txBox="1"/>
            <p:nvPr/>
          </p:nvSpPr>
          <p:spPr>
            <a:xfrm>
              <a:off x="1920" y="3408"/>
              <a:ext cx="1824" cy="1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When </a:t>
              </a:r>
              <a:r>
                <a:rPr lang="en-US" sz="1400" b="0" i="1" u="none" strike="noStrike" cap="none">
                  <a:solidFill>
                    <a:schemeClr val="dk1"/>
                  </a:solidFill>
                  <a:latin typeface="Arial"/>
                  <a:ea typeface="Arial"/>
                  <a:cs typeface="Arial"/>
                  <a:sym typeface="Arial"/>
                </a:rPr>
                <a:t>EN</a:t>
              </a:r>
              <a:r>
                <a:rPr lang="en-US" sz="1400" b="0" i="0" u="none" strike="noStrike" cap="none">
                  <a:solidFill>
                    <a:schemeClr val="dk1"/>
                  </a:solidFill>
                  <a:latin typeface="Arial"/>
                  <a:ea typeface="Arial"/>
                  <a:cs typeface="Arial"/>
                  <a:sym typeface="Arial"/>
                </a:rPr>
                <a:t>=1</a:t>
              </a:r>
              <a:r>
                <a:rPr lang="en-US" sz="1400" b="0" i="1" u="none" strike="noStrike" cap="none">
                  <a:solidFill>
                    <a:schemeClr val="dk1"/>
                  </a:solidFill>
                  <a:latin typeface="Arial"/>
                  <a:ea typeface="Arial"/>
                  <a:cs typeface="Arial"/>
                  <a:sym typeface="Arial"/>
                </a:rPr>
                <a:t>,  Q(t+1)</a:t>
              </a:r>
              <a:r>
                <a:rPr lang="en-US" sz="1400" b="0" i="0" u="none" strike="noStrike" cap="none">
                  <a:solidFill>
                    <a:schemeClr val="dk1"/>
                  </a:solidFill>
                  <a:latin typeface="Arial"/>
                  <a:ea typeface="Arial"/>
                  <a:cs typeface="Arial"/>
                  <a:sym typeface="Arial"/>
                </a:rPr>
                <a:t> = </a:t>
              </a:r>
              <a:r>
                <a:rPr lang="en-US" sz="1400" b="0" i="1" u="none" strike="noStrike" cap="none">
                  <a:solidFill>
                    <a:schemeClr val="dk1"/>
                  </a:solidFill>
                  <a:latin typeface="Arial"/>
                  <a:ea typeface="Arial"/>
                  <a:cs typeface="Arial"/>
                  <a:sym typeface="Arial"/>
                </a:rPr>
                <a:t>D</a:t>
              </a:r>
              <a:endParaRPr sz="1400" b="0" i="0" u="none" strike="noStrike" cap="none">
                <a:solidFill>
                  <a:schemeClr val="dk1"/>
                </a:solidFill>
                <a:latin typeface="Arial"/>
                <a:ea typeface="Arial"/>
                <a:cs typeface="Arial"/>
                <a:sym typeface="Arial"/>
              </a:endParaRPr>
            </a:p>
          </p:txBody>
        </p:sp>
        <p:graphicFrame>
          <p:nvGraphicFramePr>
            <p:cNvPr id="338" name="Google Shape;338;p19"/>
            <p:cNvGraphicFramePr/>
            <p:nvPr/>
          </p:nvGraphicFramePr>
          <p:xfrm>
            <a:off x="1824" y="2592"/>
            <a:ext cx="2128" cy="953"/>
          </p:xfrm>
          <a:graphic>
            <a:graphicData uri="http://schemas.openxmlformats.org/presentationml/2006/ole">
              <mc:AlternateContent xmlns:mc="http://schemas.openxmlformats.org/markup-compatibility/2006">
                <mc:Choice xmlns:v="urn:schemas-microsoft-com:vml" Requires="v">
                  <p:oleObj r:id="rId3" imgW="2128" imgH="953" progId="Word.Document.8">
                    <p:embed/>
                  </p:oleObj>
                </mc:Choice>
                <mc:Fallback>
                  <p:oleObj r:id="rId3" imgW="2128" imgH="953" progId="Word.Document.8">
                    <p:embed/>
                    <p:pic>
                      <p:nvPicPr>
                        <p:cNvPr id="338" name="Google Shape;338;p19"/>
                        <p:cNvPicPr preferRelativeResize="0"/>
                        <p:nvPr/>
                      </p:nvPicPr>
                      <p:blipFill rotWithShape="1">
                        <a:blip r:embed="rId4">
                          <a:alphaModFix/>
                        </a:blip>
                        <a:srcRect/>
                        <a:stretch/>
                      </p:blipFill>
                      <p:spPr>
                        <a:xfrm>
                          <a:off x="1824" y="2592"/>
                          <a:ext cx="2128" cy="953"/>
                        </a:xfrm>
                        <a:prstGeom prst="rect">
                          <a:avLst/>
                        </a:prstGeom>
                        <a:noFill/>
                        <a:ln>
                          <a:noFill/>
                        </a:ln>
                      </p:spPr>
                    </p:pic>
                  </p:oleObj>
                </mc:Fallback>
              </mc:AlternateContent>
            </a:graphicData>
          </a:graphic>
        </p:graphicFrame>
        <p:cxnSp>
          <p:nvCxnSpPr>
            <p:cNvPr id="339" name="Google Shape;339;p19"/>
            <p:cNvCxnSpPr/>
            <p:nvPr/>
          </p:nvCxnSpPr>
          <p:spPr>
            <a:xfrm>
              <a:off x="1875" y="2787"/>
              <a:ext cx="1872" cy="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19"/>
            <p:cNvCxnSpPr/>
            <p:nvPr/>
          </p:nvCxnSpPr>
          <p:spPr>
            <a:xfrm rot="5400000">
              <a:off x="2163" y="2931"/>
              <a:ext cx="672" cy="0"/>
            </a:xfrm>
            <a:prstGeom prst="straightConnector1">
              <a:avLst/>
            </a:prstGeom>
            <a:noFill/>
            <a:ln w="9525" cap="flat" cmpd="sng">
              <a:solidFill>
                <a:schemeClr val="dk1"/>
              </a:solidFill>
              <a:prstDash val="solid"/>
              <a:round/>
              <a:headEnd type="none" w="med" len="med"/>
              <a:tailEnd type="none" w="med" len="med"/>
            </a:ln>
          </p:spPr>
        </p:cxnSp>
      </p:grpSp>
      <p:pic>
        <p:nvPicPr>
          <p:cNvPr id="4097" name="Picture 1">
            <a:extLst>
              <a:ext uri="{FF2B5EF4-FFF2-40B4-BE49-F238E27FC236}">
                <a16:creationId xmlns:a16="http://schemas.microsoft.com/office/drawing/2014/main" id="{0E81FB4F-EAEE-A9FE-6868-5DB805078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sp>
        <p:nvSpPr>
          <p:cNvPr id="2" name="Date Placeholder 1">
            <a:extLst>
              <a:ext uri="{FF2B5EF4-FFF2-40B4-BE49-F238E27FC236}">
                <a16:creationId xmlns:a16="http://schemas.microsoft.com/office/drawing/2014/main" id="{B54B7496-139B-7FA0-0E09-3A2CB950B491}"/>
              </a:ext>
            </a:extLst>
          </p:cNvPr>
          <p:cNvSpPr>
            <a:spLocks noGrp="1"/>
          </p:cNvSpPr>
          <p:nvPr>
            <p:ph type="dt" idx="10"/>
          </p:nvPr>
        </p:nvSpPr>
        <p:spPr/>
        <p:txBody>
          <a:bodyPr/>
          <a:lstStyle/>
          <a:p>
            <a:r>
              <a:rPr lang="en-IN"/>
              <a:t>22CS016</a:t>
            </a:r>
          </a:p>
        </p:txBody>
      </p:sp>
      <p:sp>
        <p:nvSpPr>
          <p:cNvPr id="3" name="Slide Number Placeholder 2">
            <a:extLst>
              <a:ext uri="{FF2B5EF4-FFF2-40B4-BE49-F238E27FC236}">
                <a16:creationId xmlns:a16="http://schemas.microsoft.com/office/drawing/2014/main" id="{A3B50BD4-0338-8A25-3867-0B5434C519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0"/>
          <p:cNvSpPr txBox="1">
            <a:spLocks noGrp="1"/>
          </p:cNvSpPr>
          <p:nvPr>
            <p:ph type="ctrTitle"/>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000">
                <a:latin typeface="Calibri"/>
                <a:ea typeface="Calibri"/>
                <a:cs typeface="Calibri"/>
                <a:sym typeface="Calibri"/>
              </a:rPr>
              <a:t> </a:t>
            </a:r>
            <a:endParaRPr/>
          </a:p>
        </p:txBody>
      </p:sp>
      <p:sp>
        <p:nvSpPr>
          <p:cNvPr id="346" name="Google Shape;346;p20"/>
          <p:cNvSpPr txBox="1"/>
          <p:nvPr/>
        </p:nvSpPr>
        <p:spPr>
          <a:xfrm>
            <a:off x="152400" y="152400"/>
            <a:ext cx="7772400" cy="76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400" b="1" i="0" u="none" strike="noStrike" cap="none">
                <a:solidFill>
                  <a:schemeClr val="dk1"/>
                </a:solidFill>
                <a:latin typeface="Times New Roman"/>
                <a:ea typeface="Times New Roman"/>
                <a:cs typeface="Times New Roman"/>
                <a:sym typeface="Times New Roman"/>
              </a:rPr>
              <a:t>Latch Circuits: Not Suitable</a:t>
            </a:r>
            <a:endParaRPr sz="2400" b="0" i="0" u="none" strike="noStrike" cap="none">
              <a:solidFill>
                <a:schemeClr val="dk1"/>
              </a:solidFill>
              <a:latin typeface="Calibri"/>
              <a:ea typeface="Calibri"/>
              <a:cs typeface="Calibri"/>
              <a:sym typeface="Calibri"/>
            </a:endParaRPr>
          </a:p>
        </p:txBody>
      </p:sp>
      <p:sp>
        <p:nvSpPr>
          <p:cNvPr id="347" name="Google Shape;347;p20"/>
          <p:cNvSpPr txBox="1"/>
          <p:nvPr/>
        </p:nvSpPr>
        <p:spPr>
          <a:xfrm>
            <a:off x="152400" y="1219200"/>
            <a:ext cx="7696200" cy="4648200"/>
          </a:xfrm>
          <a:prstGeom prst="rect">
            <a:avLst/>
          </a:prstGeom>
          <a:noFill/>
          <a:ln>
            <a:noFill/>
          </a:ln>
        </p:spPr>
        <p:txBody>
          <a:bodyPr spcFirstLastPara="1" wrap="square" lIns="91425" tIns="45700" rIns="91425" bIns="45700" anchor="t" anchorCtr="0">
            <a:noAutofit/>
          </a:bodyPr>
          <a:lstStyle/>
          <a:p>
            <a:pPr marL="457200" marR="0" lvl="0" indent="-431800" algn="just" rtl="0">
              <a:lnSpc>
                <a:spcPct val="90000"/>
              </a:lnSpc>
              <a:spcBef>
                <a:spcPts val="960"/>
              </a:spcBef>
              <a:spcAft>
                <a:spcPts val="0"/>
              </a:spcAft>
              <a:buClr>
                <a:schemeClr val="dk1"/>
              </a:buClr>
              <a:buSzPts val="2880"/>
              <a:buFont typeface="Noto Sans Symbols"/>
              <a:buChar char="▪"/>
            </a:pPr>
            <a:r>
              <a:rPr lang="en-US" sz="2400" b="0" i="0" u="none" strike="noStrike" cap="none" dirty="0">
                <a:solidFill>
                  <a:schemeClr val="dk1"/>
                </a:solidFill>
                <a:latin typeface="Calibri"/>
                <a:ea typeface="Calibri"/>
                <a:cs typeface="Calibri"/>
                <a:sym typeface="Calibri"/>
              </a:rPr>
              <a:t>Latch circuits are not suitable in synchronous logic circuits.</a:t>
            </a:r>
            <a:endParaRPr dirty="0"/>
          </a:p>
          <a:p>
            <a:pPr marL="457200" marR="0" lvl="0" indent="-431800" algn="just" rtl="0">
              <a:lnSpc>
                <a:spcPct val="90000"/>
              </a:lnSpc>
              <a:spcBef>
                <a:spcPts val="960"/>
              </a:spcBef>
              <a:spcAft>
                <a:spcPts val="0"/>
              </a:spcAft>
              <a:buClr>
                <a:schemeClr val="dk1"/>
              </a:buClr>
              <a:buSzPts val="2880"/>
              <a:buFont typeface="Noto Sans Symbols"/>
              <a:buChar char="▪"/>
            </a:pPr>
            <a:r>
              <a:rPr lang="en-US" sz="2400" b="0" i="0" u="none" strike="noStrike" cap="none" dirty="0">
                <a:solidFill>
                  <a:schemeClr val="dk1"/>
                </a:solidFill>
                <a:latin typeface="Calibri"/>
                <a:ea typeface="Calibri"/>
                <a:cs typeface="Calibri"/>
                <a:sym typeface="Calibri"/>
              </a:rPr>
              <a:t>When the enable signal is active, the excitation inputs are gated directly to the output Q.  Thus, any change in the excitation input immediately causes a change in the latch output.</a:t>
            </a:r>
            <a:endParaRPr dirty="0"/>
          </a:p>
          <a:p>
            <a:pPr marL="457200" marR="0" lvl="0" indent="-431800" algn="just" rtl="0">
              <a:lnSpc>
                <a:spcPct val="90000"/>
              </a:lnSpc>
              <a:spcBef>
                <a:spcPts val="960"/>
              </a:spcBef>
              <a:spcAft>
                <a:spcPts val="0"/>
              </a:spcAft>
              <a:buClr>
                <a:schemeClr val="dk1"/>
              </a:buClr>
              <a:buSzPts val="2880"/>
              <a:buFont typeface="Noto Sans Symbols"/>
              <a:buChar char="▪"/>
            </a:pPr>
            <a:r>
              <a:rPr lang="en-US" sz="2400" b="0" i="0" u="none" strike="noStrike" cap="none" dirty="0">
                <a:solidFill>
                  <a:schemeClr val="dk1"/>
                </a:solidFill>
                <a:latin typeface="Calibri"/>
                <a:ea typeface="Calibri"/>
                <a:cs typeface="Calibri"/>
                <a:sym typeface="Calibri"/>
              </a:rPr>
              <a:t>The problem is solved by using a special timing control signal called a </a:t>
            </a:r>
            <a:r>
              <a:rPr lang="en-US" sz="2400" b="0" i="1" u="none" strike="noStrike" cap="none" dirty="0">
                <a:solidFill>
                  <a:schemeClr val="dk1"/>
                </a:solidFill>
                <a:latin typeface="Calibri"/>
                <a:ea typeface="Calibri"/>
                <a:cs typeface="Calibri"/>
                <a:sym typeface="Calibri"/>
              </a:rPr>
              <a:t>clock</a:t>
            </a:r>
            <a:r>
              <a:rPr lang="en-US" sz="2400" b="0" i="0" u="none" strike="noStrike" cap="none" dirty="0">
                <a:solidFill>
                  <a:schemeClr val="dk1"/>
                </a:solidFill>
                <a:latin typeface="Calibri"/>
                <a:ea typeface="Calibri"/>
                <a:cs typeface="Calibri"/>
                <a:sym typeface="Calibri"/>
              </a:rPr>
              <a:t> to restrict the times at which the states of the memory elements may change.</a:t>
            </a:r>
            <a:endParaRPr dirty="0"/>
          </a:p>
          <a:p>
            <a:pPr marL="457200" marR="0" lvl="0" indent="-431800" algn="just" rtl="0">
              <a:lnSpc>
                <a:spcPct val="90000"/>
              </a:lnSpc>
              <a:spcBef>
                <a:spcPts val="960"/>
              </a:spcBef>
              <a:spcAft>
                <a:spcPts val="0"/>
              </a:spcAft>
              <a:buClr>
                <a:schemeClr val="dk1"/>
              </a:buClr>
              <a:buSzPts val="2880"/>
              <a:buFont typeface="Noto Sans Symbols"/>
              <a:buChar char="▪"/>
            </a:pPr>
            <a:r>
              <a:rPr lang="en-US" sz="2400" b="0" i="0" u="none" strike="noStrike" cap="none" dirty="0">
                <a:solidFill>
                  <a:schemeClr val="dk1"/>
                </a:solidFill>
                <a:latin typeface="Calibri"/>
                <a:ea typeface="Calibri"/>
                <a:cs typeface="Calibri"/>
                <a:sym typeface="Calibri"/>
              </a:rPr>
              <a:t>This leads us to the edge-triggered memory elements called </a:t>
            </a:r>
            <a:r>
              <a:rPr lang="en-US" sz="2400" b="0" i="1" u="none" strike="noStrike" cap="none" dirty="0">
                <a:solidFill>
                  <a:schemeClr val="dk1"/>
                </a:solidFill>
                <a:latin typeface="Calibri"/>
                <a:ea typeface="Calibri"/>
                <a:cs typeface="Calibri"/>
                <a:sym typeface="Calibri"/>
              </a:rPr>
              <a:t>flip-flops</a:t>
            </a:r>
            <a:r>
              <a:rPr lang="en-US" sz="2400" b="0" i="0" u="none" strike="noStrike" cap="none" dirty="0">
                <a:solidFill>
                  <a:schemeClr val="dk1"/>
                </a:solidFill>
                <a:latin typeface="Calibri"/>
                <a:ea typeface="Calibri"/>
                <a:cs typeface="Calibri"/>
                <a:sym typeface="Calibri"/>
              </a:rPr>
              <a:t>.</a:t>
            </a:r>
            <a:endParaRPr dirty="0"/>
          </a:p>
        </p:txBody>
      </p:sp>
      <p:sp>
        <p:nvSpPr>
          <p:cNvPr id="2" name="Date Placeholder 1">
            <a:extLst>
              <a:ext uri="{FF2B5EF4-FFF2-40B4-BE49-F238E27FC236}">
                <a16:creationId xmlns:a16="http://schemas.microsoft.com/office/drawing/2014/main" id="{802720A0-05C0-C1DB-B01E-C1E1A1A794FE}"/>
              </a:ext>
            </a:extLst>
          </p:cNvPr>
          <p:cNvSpPr>
            <a:spLocks noGrp="1"/>
          </p:cNvSpPr>
          <p:nvPr>
            <p:ph type="dt" idx="10"/>
          </p:nvPr>
        </p:nvSpPr>
        <p:spPr/>
        <p:txBody>
          <a:bodyPr/>
          <a:lstStyle/>
          <a:p>
            <a:r>
              <a:rPr lang="en-IN"/>
              <a:t>22CS016</a:t>
            </a:r>
          </a:p>
        </p:txBody>
      </p:sp>
      <p:sp>
        <p:nvSpPr>
          <p:cNvPr id="3" name="Slide Number Placeholder 2">
            <a:extLst>
              <a:ext uri="{FF2B5EF4-FFF2-40B4-BE49-F238E27FC236}">
                <a16:creationId xmlns:a16="http://schemas.microsoft.com/office/drawing/2014/main" id="{395A5CC1-29F8-9E73-B6EF-6DA220C64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0" i="0">
                <a:solidFill>
                  <a:schemeClr val="dk1"/>
                </a:solidFill>
                <a:latin typeface="Times New Roman"/>
                <a:ea typeface="Times New Roman"/>
                <a:cs typeface="Times New Roman"/>
                <a:sym typeface="Times New Roman"/>
              </a:rPr>
              <a:t>Basics of Flip Flop</a:t>
            </a:r>
            <a:endParaRPr>
              <a:solidFill>
                <a:schemeClr val="dk1"/>
              </a:solidFill>
              <a:latin typeface="Times New Roman"/>
              <a:ea typeface="Times New Roman"/>
              <a:cs typeface="Times New Roman"/>
              <a:sym typeface="Times New Roman"/>
            </a:endParaRPr>
          </a:p>
        </p:txBody>
      </p:sp>
      <p:sp>
        <p:nvSpPr>
          <p:cNvPr id="353" name="Google Shape;35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354" name="Google Shape;354;p21"/>
          <p:cNvSpPr txBox="1"/>
          <p:nvPr/>
        </p:nvSpPr>
        <p:spPr>
          <a:xfrm>
            <a:off x="302454" y="988984"/>
            <a:ext cx="8560191" cy="40934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Times New Roman"/>
                <a:ea typeface="Times New Roman"/>
                <a:cs typeface="Times New Roman"/>
                <a:sym typeface="Times New Roman"/>
              </a:rPr>
              <a:t>A circuit that has two stable states is treated as a </a:t>
            </a:r>
            <a:r>
              <a:rPr lang="en-US" sz="2000" b="1" i="0" u="none" strike="noStrike" cap="none" dirty="0">
                <a:solidFill>
                  <a:schemeClr val="dk1"/>
                </a:solidFill>
                <a:latin typeface="Times New Roman"/>
                <a:ea typeface="Times New Roman"/>
                <a:cs typeface="Times New Roman"/>
                <a:sym typeface="Times New Roman"/>
              </a:rPr>
              <a:t>flip flop</a:t>
            </a:r>
            <a:r>
              <a:rPr lang="en-US" sz="2000" b="0" i="0" u="none" strike="noStrike" cap="none" dirty="0">
                <a:solidFill>
                  <a:schemeClr val="dk1"/>
                </a:solidFill>
                <a:latin typeface="Times New Roman"/>
                <a:ea typeface="Times New Roman"/>
                <a:cs typeface="Times New Roman"/>
                <a:sym typeface="Times New Roman"/>
              </a:rPr>
              <a:t>. These stable states are used to store binary data that can be changed by applying varying inputs. The flip flops are the fundamental building blocks of the digital system. Flip flops and latches are examples of data storage elements. In the sequential logical circuit, the flip flop is the basic storage element. The latches and flip flops are the basic storage elements but different in working. There are the following types of flip flops:</a:t>
            </a:r>
            <a:endParaRPr dirty="0"/>
          </a:p>
          <a:p>
            <a:pPr marL="0" marR="0" lvl="0" indent="0" algn="l" rtl="0">
              <a:lnSpc>
                <a:spcPct val="100000"/>
              </a:lnSpc>
              <a:spcBef>
                <a:spcPts val="0"/>
              </a:spcBef>
              <a:spcAft>
                <a:spcPts val="0"/>
              </a:spcAft>
              <a:buNone/>
            </a:pPr>
            <a:endParaRPr sz="20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dirty="0">
                <a:solidFill>
                  <a:schemeClr val="dk1"/>
                </a:solidFill>
                <a:latin typeface="Times New Roman"/>
                <a:ea typeface="Times New Roman"/>
                <a:cs typeface="Times New Roman"/>
                <a:sym typeface="Times New Roman"/>
              </a:rPr>
              <a:t>1. SR Flip Flop</a:t>
            </a:r>
            <a:endParaRPr dirty="0"/>
          </a:p>
          <a:p>
            <a:pPr marL="0" marR="0" lvl="0" indent="0" algn="l" rtl="0">
              <a:lnSpc>
                <a:spcPct val="100000"/>
              </a:lnSpc>
              <a:spcBef>
                <a:spcPts val="0"/>
              </a:spcBef>
              <a:spcAft>
                <a:spcPts val="0"/>
              </a:spcAft>
              <a:buNone/>
            </a:pPr>
            <a:r>
              <a:rPr lang="en-US" sz="2000" b="1" i="0" u="none" strike="noStrike" cap="none" dirty="0">
                <a:solidFill>
                  <a:schemeClr val="dk1"/>
                </a:solidFill>
                <a:latin typeface="Times New Roman"/>
                <a:ea typeface="Times New Roman"/>
                <a:cs typeface="Times New Roman"/>
                <a:sym typeface="Times New Roman"/>
              </a:rPr>
              <a:t>2. J-K Flip-flop</a:t>
            </a:r>
            <a:endParaRPr dirty="0"/>
          </a:p>
          <a:p>
            <a:pPr marL="0" marR="0" lvl="0" indent="0" algn="l" rtl="0">
              <a:lnSpc>
                <a:spcPct val="100000"/>
              </a:lnSpc>
              <a:spcBef>
                <a:spcPts val="0"/>
              </a:spcBef>
              <a:spcAft>
                <a:spcPts val="0"/>
              </a:spcAft>
              <a:buNone/>
            </a:pPr>
            <a:r>
              <a:rPr lang="en-US" sz="2000" b="1" i="0" u="none" strike="noStrike" cap="none" dirty="0">
                <a:solidFill>
                  <a:schemeClr val="dk1"/>
                </a:solidFill>
                <a:latin typeface="Times New Roman"/>
                <a:ea typeface="Times New Roman"/>
                <a:cs typeface="Times New Roman"/>
                <a:sym typeface="Times New Roman"/>
              </a:rPr>
              <a:t>3. D Flip Flop</a:t>
            </a:r>
            <a:endParaRPr dirty="0"/>
          </a:p>
          <a:p>
            <a:pPr marL="0" marR="0" lvl="0" indent="0" algn="l" rtl="0">
              <a:lnSpc>
                <a:spcPct val="100000"/>
              </a:lnSpc>
              <a:spcBef>
                <a:spcPts val="0"/>
              </a:spcBef>
              <a:spcAft>
                <a:spcPts val="0"/>
              </a:spcAft>
              <a:buNone/>
            </a:pPr>
            <a:r>
              <a:rPr lang="en-US" sz="2000" b="1" i="0" u="none" strike="noStrike" cap="none" dirty="0">
                <a:solidFill>
                  <a:schemeClr val="dk1"/>
                </a:solidFill>
                <a:latin typeface="Times New Roman"/>
                <a:ea typeface="Times New Roman"/>
                <a:cs typeface="Times New Roman"/>
                <a:sym typeface="Times New Roman"/>
              </a:rPr>
              <a:t>4. T Flip Flop</a:t>
            </a:r>
            <a:endParaRPr dirty="0"/>
          </a:p>
          <a:p>
            <a:pPr marL="0" marR="0" lvl="0" indent="0" algn="l" rtl="0">
              <a:lnSpc>
                <a:spcPct val="100000"/>
              </a:lnSpc>
              <a:spcBef>
                <a:spcPts val="0"/>
              </a:spcBef>
              <a:spcAft>
                <a:spcPts val="0"/>
              </a:spcAft>
              <a:buNone/>
            </a:pPr>
            <a:endParaRPr sz="2000" b="0" i="0" u="none" strike="noStrike" cap="none" dirty="0">
              <a:solidFill>
                <a:schemeClr val="dk1"/>
              </a:solidFill>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2A043ED1-557E-E0C8-5064-6C1F1A330D73}"/>
              </a:ext>
            </a:extLst>
          </p:cNvPr>
          <p:cNvSpPr>
            <a:spLocks noGrp="1"/>
          </p:cNvSpPr>
          <p:nvPr>
            <p:ph type="dt" idx="10"/>
          </p:nvPr>
        </p:nvSpPr>
        <p:spPr/>
        <p:txBody>
          <a:bodyPr/>
          <a:lstStyle/>
          <a:p>
            <a:r>
              <a:rPr lang="en-IN"/>
              <a:t>22CS016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63C0-48CD-1CD8-D01B-2D58EAC41465}"/>
              </a:ext>
            </a:extLst>
          </p:cNvPr>
          <p:cNvSpPr>
            <a:spLocks noGrp="1"/>
          </p:cNvSpPr>
          <p:nvPr>
            <p:ph type="ctrTitle"/>
          </p:nvPr>
        </p:nvSpPr>
        <p:spPr/>
        <p:txBody>
          <a:bodyPr/>
          <a:lstStyle/>
          <a:p>
            <a:r>
              <a:rPr lang="en-US" b="1" i="0" dirty="0">
                <a:solidFill>
                  <a:schemeClr val="dk1"/>
                </a:solidFill>
                <a:latin typeface="Times New Roman"/>
                <a:ea typeface="Times New Roman"/>
                <a:cs typeface="Times New Roman"/>
                <a:sym typeface="Times New Roman"/>
              </a:rPr>
              <a:t>SR Flip Flop</a:t>
            </a:r>
            <a:endParaRPr lang="en-US" dirty="0"/>
          </a:p>
        </p:txBody>
      </p:sp>
      <p:sp>
        <p:nvSpPr>
          <p:cNvPr id="3" name="Subtitle 2">
            <a:extLst>
              <a:ext uri="{FF2B5EF4-FFF2-40B4-BE49-F238E27FC236}">
                <a16:creationId xmlns:a16="http://schemas.microsoft.com/office/drawing/2014/main" id="{386F4703-8174-E4CD-3E48-4C7B1FBF5CFB}"/>
              </a:ext>
            </a:extLst>
          </p:cNvPr>
          <p:cNvSpPr>
            <a:spLocks noGrp="1"/>
          </p:cNvSpPr>
          <p:nvPr>
            <p:ph type="subTitle" idx="1"/>
          </p:nvPr>
        </p:nvSpPr>
        <p:spPr/>
        <p:txBody>
          <a:bodyPr/>
          <a:lstStyle/>
          <a:p>
            <a:pPr algn="l">
              <a:buFont typeface="Arial" panose="020B0604020202020204" pitchFamily="34" charset="0"/>
              <a:buChar char="•"/>
            </a:pPr>
            <a:r>
              <a:rPr lang="en-IN" sz="2000" b="0" i="0" dirty="0">
                <a:solidFill>
                  <a:srgbClr val="273239"/>
                </a:solidFill>
                <a:effectLst/>
                <a:latin typeface="Times New Roman" panose="02020603050405020304" pitchFamily="18" charset="0"/>
                <a:cs typeface="Times New Roman" panose="02020603050405020304" pitchFamily="18" charset="0"/>
              </a:rPr>
              <a:t>It is a Flip Flop with two inputs, one is S and other is R.</a:t>
            </a:r>
            <a:r>
              <a:rPr lang="en-IN" sz="2000" b="1" i="0" dirty="0">
                <a:solidFill>
                  <a:srgbClr val="273239"/>
                </a:solidFill>
                <a:effectLst/>
                <a:latin typeface="Times New Roman" panose="02020603050405020304" pitchFamily="18" charset="0"/>
                <a:cs typeface="Times New Roman" panose="02020603050405020304" pitchFamily="18" charset="0"/>
              </a:rPr>
              <a:t> S</a:t>
            </a:r>
            <a:r>
              <a:rPr lang="en-IN" sz="2000" b="0" i="0" dirty="0">
                <a:solidFill>
                  <a:srgbClr val="273239"/>
                </a:solidFill>
                <a:effectLst/>
                <a:latin typeface="Times New Roman" panose="02020603050405020304" pitchFamily="18" charset="0"/>
                <a:cs typeface="Times New Roman" panose="02020603050405020304" pitchFamily="18" charset="0"/>
              </a:rPr>
              <a:t> here stands for Set and </a:t>
            </a:r>
            <a:r>
              <a:rPr lang="en-IN" sz="2000" b="1" i="0" dirty="0">
                <a:solidFill>
                  <a:srgbClr val="273239"/>
                </a:solidFill>
                <a:effectLst/>
                <a:latin typeface="Times New Roman" panose="02020603050405020304" pitchFamily="18" charset="0"/>
                <a:cs typeface="Times New Roman" panose="02020603050405020304" pitchFamily="18" charset="0"/>
              </a:rPr>
              <a:t>R</a:t>
            </a:r>
            <a:r>
              <a:rPr lang="en-IN" sz="2000" b="0" i="0" dirty="0">
                <a:solidFill>
                  <a:srgbClr val="273239"/>
                </a:solidFill>
                <a:effectLst/>
                <a:latin typeface="Times New Roman" panose="02020603050405020304" pitchFamily="18" charset="0"/>
                <a:cs typeface="Times New Roman" panose="02020603050405020304" pitchFamily="18" charset="0"/>
              </a:rPr>
              <a:t> here stands for Reset. </a:t>
            </a:r>
          </a:p>
          <a:p>
            <a:pPr algn="l">
              <a:buFont typeface="Arial" panose="020B0604020202020204" pitchFamily="34" charset="0"/>
              <a:buChar char="•"/>
            </a:pPr>
            <a:r>
              <a:rPr lang="en-IN" sz="2000" b="0" i="0" dirty="0">
                <a:solidFill>
                  <a:srgbClr val="273239"/>
                </a:solidFill>
                <a:effectLst/>
                <a:latin typeface="Times New Roman" panose="02020603050405020304" pitchFamily="18" charset="0"/>
                <a:cs typeface="Times New Roman" panose="02020603050405020304" pitchFamily="18" charset="0"/>
              </a:rPr>
              <a:t>Set basically indicates set the flip flop which means output 1 and reset indicates resetting the flip flop which means output 0. </a:t>
            </a:r>
          </a:p>
          <a:p>
            <a:pPr algn="l">
              <a:buFont typeface="Arial" panose="020B0604020202020204" pitchFamily="34" charset="0"/>
              <a:buChar char="•"/>
            </a:pPr>
            <a:r>
              <a:rPr lang="en-IN" sz="2000" b="0" i="0" dirty="0">
                <a:solidFill>
                  <a:srgbClr val="273239"/>
                </a:solidFill>
                <a:effectLst/>
                <a:latin typeface="Times New Roman" panose="02020603050405020304" pitchFamily="18" charset="0"/>
                <a:cs typeface="Times New Roman" panose="02020603050405020304" pitchFamily="18" charset="0"/>
              </a:rPr>
              <a:t>Here clock pulse is supplied to operate this flip flop, hence it is clocked flip flop.</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E2155E1-F583-E9B9-F21D-D7C2670379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5122" name="Picture 2" descr="SR Flip Flop basic Block diagram">
            <a:extLst>
              <a:ext uri="{FF2B5EF4-FFF2-40B4-BE49-F238E27FC236}">
                <a16:creationId xmlns:a16="http://schemas.microsoft.com/office/drawing/2014/main" id="{9E0C5083-C1AF-83A8-2610-CD7743743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450" y="4015317"/>
            <a:ext cx="3822700" cy="774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A35F97-894D-22AF-70F0-AB8084BE48A3}"/>
              </a:ext>
            </a:extLst>
          </p:cNvPr>
          <p:cNvSpPr txBox="1"/>
          <p:nvPr/>
        </p:nvSpPr>
        <p:spPr>
          <a:xfrm>
            <a:off x="2286000" y="5135231"/>
            <a:ext cx="4572000" cy="307777"/>
          </a:xfrm>
          <a:prstGeom prst="rect">
            <a:avLst/>
          </a:prstGeom>
          <a:noFill/>
        </p:spPr>
        <p:txBody>
          <a:bodyPr wrap="square">
            <a:spAutoFit/>
          </a:bodyPr>
          <a:lstStyle/>
          <a:p>
            <a:r>
              <a:rPr lang="en-IN" b="0" i="1" dirty="0">
                <a:solidFill>
                  <a:srgbClr val="273239"/>
                </a:solidFill>
                <a:effectLst/>
                <a:latin typeface="Nunito" pitchFamily="2" charset="77"/>
              </a:rPr>
              <a:t>SR Flip Flop basic Block diagram</a:t>
            </a:r>
            <a:endParaRPr lang="en-US" dirty="0"/>
          </a:p>
        </p:txBody>
      </p:sp>
      <p:sp>
        <p:nvSpPr>
          <p:cNvPr id="5" name="Date Placeholder 4">
            <a:extLst>
              <a:ext uri="{FF2B5EF4-FFF2-40B4-BE49-F238E27FC236}">
                <a16:creationId xmlns:a16="http://schemas.microsoft.com/office/drawing/2014/main" id="{0D10F3B6-437B-9C72-469A-CF7E6110A426}"/>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2510240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AE58-A7B2-8928-A78E-8FEB9890D701}"/>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9FD4AF69-55E0-CCBA-5A29-84F670554B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5" name="Picture 2" descr="SR Flip Flop basic Block diagram">
            <a:extLst>
              <a:ext uri="{FF2B5EF4-FFF2-40B4-BE49-F238E27FC236}">
                <a16:creationId xmlns:a16="http://schemas.microsoft.com/office/drawing/2014/main" id="{453E6456-E724-6291-D008-0088F92EF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1060449"/>
            <a:ext cx="2836333" cy="151341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AEFA68E7-F00E-8DC8-310E-E0DBEDC35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997" y="2768597"/>
            <a:ext cx="4301733" cy="35877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3D03FB-F28A-6217-E513-83910014B08C}"/>
              </a:ext>
            </a:extLst>
          </p:cNvPr>
          <p:cNvSpPr txBox="1"/>
          <p:nvPr/>
        </p:nvSpPr>
        <p:spPr>
          <a:xfrm>
            <a:off x="3167589" y="6413698"/>
            <a:ext cx="2622551" cy="307777"/>
          </a:xfrm>
          <a:prstGeom prst="rect">
            <a:avLst/>
          </a:prstGeom>
          <a:noFill/>
        </p:spPr>
        <p:txBody>
          <a:bodyPr wrap="square">
            <a:spAutoFit/>
          </a:bodyPr>
          <a:lstStyle/>
          <a:p>
            <a:pPr algn="l" fontAlgn="base"/>
            <a:r>
              <a:rPr lang="en-IN" b="1" i="0" dirty="0">
                <a:solidFill>
                  <a:srgbClr val="273239"/>
                </a:solidFill>
                <a:effectLst/>
                <a:latin typeface="Nunito" pitchFamily="2" charset="77"/>
              </a:rPr>
              <a:t>Truth Table of SR Flip Flop</a:t>
            </a:r>
          </a:p>
        </p:txBody>
      </p:sp>
      <p:sp>
        <p:nvSpPr>
          <p:cNvPr id="3" name="Date Placeholder 2">
            <a:extLst>
              <a:ext uri="{FF2B5EF4-FFF2-40B4-BE49-F238E27FC236}">
                <a16:creationId xmlns:a16="http://schemas.microsoft.com/office/drawing/2014/main" id="{27CE8F2B-56E8-D4C0-50A0-EB0A7E7A55F6}"/>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1775151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02B0-E3EF-9BAE-1DC0-3B9713E2474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FCEBC95-50D1-8405-CB83-5B3700208D66}"/>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84C445D7-ED91-1DB6-C9A2-DAE3834ACD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1026" name="Picture 2" descr="SR Filp Flop ">
            <a:extLst>
              <a:ext uri="{FF2B5EF4-FFF2-40B4-BE49-F238E27FC236}">
                <a16:creationId xmlns:a16="http://schemas.microsoft.com/office/drawing/2014/main" id="{53503302-86EF-129B-2166-19D3907A8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0" y="4436533"/>
            <a:ext cx="4751916" cy="2116666"/>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BDCD049A-5718-94E7-51DA-122D2FEAB24B}"/>
              </a:ext>
            </a:extLst>
          </p:cNvPr>
          <p:cNvSpPr txBox="1">
            <a:spLocks/>
          </p:cNvSpPr>
          <p:nvPr/>
        </p:nvSpPr>
        <p:spPr>
          <a:xfrm>
            <a:off x="0" y="729108"/>
            <a:ext cx="4171948" cy="4724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ctr" rtl="0">
              <a:lnSpc>
                <a:spcPct val="100000"/>
              </a:lnSpc>
              <a:spcBef>
                <a:spcPts val="48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914400" marR="0" lvl="1" indent="-406400" algn="ctr" rtl="0">
              <a:lnSpc>
                <a:spcPct val="100000"/>
              </a:lnSpc>
              <a:spcBef>
                <a:spcPts val="42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36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3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fontAlgn="base"/>
            <a:r>
              <a:rPr lang="en-IN" sz="1400" b="1" dirty="0">
                <a:solidFill>
                  <a:srgbClr val="273239"/>
                </a:solidFill>
                <a:latin typeface="Times New Roman" panose="02020603050405020304" pitchFamily="18" charset="0"/>
                <a:cs typeface="Times New Roman" panose="02020603050405020304" pitchFamily="18" charset="0"/>
              </a:rPr>
              <a:t>Working of SR Flip Flop</a:t>
            </a:r>
          </a:p>
          <a:p>
            <a:pPr algn="l" fontAlgn="base">
              <a:buFont typeface="Arial" panose="020B0604020202020204" pitchFamily="34" charset="0"/>
              <a:buChar char="•"/>
            </a:pPr>
            <a:r>
              <a:rPr lang="en-IN" sz="1400" b="1" dirty="0">
                <a:solidFill>
                  <a:srgbClr val="273239"/>
                </a:solidFill>
                <a:latin typeface="Times New Roman" panose="02020603050405020304" pitchFamily="18" charset="0"/>
                <a:cs typeface="Times New Roman" panose="02020603050405020304" pitchFamily="18" charset="0"/>
              </a:rPr>
              <a:t>Case 1</a:t>
            </a:r>
            <a:r>
              <a:rPr lang="en-IN" sz="1400" dirty="0">
                <a:solidFill>
                  <a:srgbClr val="273239"/>
                </a:solidFill>
                <a:latin typeface="Times New Roman" panose="02020603050405020304" pitchFamily="18" charset="0"/>
                <a:cs typeface="Times New Roman" panose="02020603050405020304" pitchFamily="18" charset="0"/>
              </a:rPr>
              <a:t>: Let’s say, </a:t>
            </a:r>
            <a:r>
              <a:rPr lang="en-IN" sz="1400" b="1" dirty="0">
                <a:solidFill>
                  <a:srgbClr val="273239"/>
                </a:solidFill>
                <a:latin typeface="Times New Roman" panose="02020603050405020304" pitchFamily="18" charset="0"/>
                <a:cs typeface="Times New Roman" panose="02020603050405020304" pitchFamily="18" charset="0"/>
              </a:rPr>
              <a:t>S=0</a:t>
            </a:r>
            <a:r>
              <a:rPr lang="en-IN" sz="1400" dirty="0">
                <a:solidFill>
                  <a:srgbClr val="273239"/>
                </a:solidFill>
                <a:latin typeface="Times New Roman" panose="02020603050405020304" pitchFamily="18" charset="0"/>
                <a:cs typeface="Times New Roman" panose="02020603050405020304" pitchFamily="18" charset="0"/>
              </a:rPr>
              <a:t> and </a:t>
            </a:r>
            <a:r>
              <a:rPr lang="en-IN" sz="1400" b="1" dirty="0">
                <a:solidFill>
                  <a:srgbClr val="273239"/>
                </a:solidFill>
                <a:latin typeface="Times New Roman" panose="02020603050405020304" pitchFamily="18" charset="0"/>
                <a:cs typeface="Times New Roman" panose="02020603050405020304" pitchFamily="18" charset="0"/>
              </a:rPr>
              <a:t>R=0</a:t>
            </a:r>
            <a:r>
              <a:rPr lang="en-IN" sz="1400" dirty="0">
                <a:solidFill>
                  <a:srgbClr val="273239"/>
                </a:solidFill>
                <a:latin typeface="Times New Roman" panose="02020603050405020304" pitchFamily="18" charset="0"/>
                <a:cs typeface="Times New Roman" panose="02020603050405020304" pitchFamily="18" charset="0"/>
              </a:rPr>
              <a:t>, then output of both AND gates will be 0 and the value of Q and Q’ will be same as their previous value, </a:t>
            </a:r>
            <a:r>
              <a:rPr lang="en-IN" sz="1400" dirty="0" err="1">
                <a:solidFill>
                  <a:srgbClr val="273239"/>
                </a:solidFill>
                <a:latin typeface="Times New Roman" panose="02020603050405020304" pitchFamily="18" charset="0"/>
                <a:cs typeface="Times New Roman" panose="02020603050405020304" pitchFamily="18" charset="0"/>
              </a:rPr>
              <a:t>i.e</a:t>
            </a:r>
            <a:r>
              <a:rPr lang="en-IN" sz="1400" dirty="0">
                <a:solidFill>
                  <a:srgbClr val="273239"/>
                </a:solidFill>
                <a:latin typeface="Times New Roman" panose="02020603050405020304" pitchFamily="18" charset="0"/>
                <a:cs typeface="Times New Roman" panose="02020603050405020304" pitchFamily="18" charset="0"/>
              </a:rPr>
              <a:t>, Hold state.</a:t>
            </a:r>
          </a:p>
          <a:p>
            <a:pPr algn="l" fontAlgn="base">
              <a:buFont typeface="Arial" panose="020B0604020202020204" pitchFamily="34" charset="0"/>
              <a:buChar char="•"/>
            </a:pPr>
            <a:r>
              <a:rPr lang="en-IN" sz="1400" b="1" dirty="0">
                <a:solidFill>
                  <a:srgbClr val="273239"/>
                </a:solidFill>
                <a:latin typeface="Times New Roman" panose="02020603050405020304" pitchFamily="18" charset="0"/>
                <a:cs typeface="Times New Roman" panose="02020603050405020304" pitchFamily="18" charset="0"/>
              </a:rPr>
              <a:t>Case 2</a:t>
            </a:r>
            <a:r>
              <a:rPr lang="en-IN" sz="1400" dirty="0">
                <a:solidFill>
                  <a:srgbClr val="273239"/>
                </a:solidFill>
                <a:latin typeface="Times New Roman" panose="02020603050405020304" pitchFamily="18" charset="0"/>
                <a:cs typeface="Times New Roman" panose="02020603050405020304" pitchFamily="18" charset="0"/>
              </a:rPr>
              <a:t>: Let’s say, </a:t>
            </a:r>
            <a:r>
              <a:rPr lang="en-IN" sz="1400" b="1" dirty="0">
                <a:solidFill>
                  <a:srgbClr val="273239"/>
                </a:solidFill>
                <a:latin typeface="Times New Roman" panose="02020603050405020304" pitchFamily="18" charset="0"/>
                <a:cs typeface="Times New Roman" panose="02020603050405020304" pitchFamily="18" charset="0"/>
              </a:rPr>
              <a:t>S=0 and</a:t>
            </a:r>
            <a:r>
              <a:rPr lang="en-IN" sz="1400" dirty="0">
                <a:solidFill>
                  <a:srgbClr val="273239"/>
                </a:solidFill>
                <a:latin typeface="Times New Roman" panose="02020603050405020304" pitchFamily="18" charset="0"/>
                <a:cs typeface="Times New Roman" panose="02020603050405020304" pitchFamily="18" charset="0"/>
              </a:rPr>
              <a:t> </a:t>
            </a:r>
            <a:r>
              <a:rPr lang="en-IN" sz="1400" b="1" dirty="0">
                <a:solidFill>
                  <a:srgbClr val="273239"/>
                </a:solidFill>
                <a:latin typeface="Times New Roman" panose="02020603050405020304" pitchFamily="18" charset="0"/>
                <a:cs typeface="Times New Roman" panose="02020603050405020304" pitchFamily="18" charset="0"/>
              </a:rPr>
              <a:t>R=1</a:t>
            </a:r>
            <a:r>
              <a:rPr lang="en-IN" sz="1400" dirty="0">
                <a:solidFill>
                  <a:srgbClr val="273239"/>
                </a:solidFill>
                <a:latin typeface="Times New Roman" panose="02020603050405020304" pitchFamily="18" charset="0"/>
                <a:cs typeface="Times New Roman" panose="02020603050405020304" pitchFamily="18" charset="0"/>
              </a:rPr>
              <a:t>, then output of both AND gates will be 1 and 0, correspondingly the value of Q will be 0 as one of input is 1 and it is a NOR gate so it will ultimately gives 0, hence Q gets 0 value, similarly Q’ will be 1.</a:t>
            </a:r>
          </a:p>
          <a:p>
            <a:pPr algn="l" fontAlgn="base">
              <a:buFont typeface="Arial" panose="020B0604020202020204" pitchFamily="34" charset="0"/>
              <a:buChar char="•"/>
            </a:pPr>
            <a:r>
              <a:rPr lang="en-IN" sz="1400" b="1" dirty="0">
                <a:solidFill>
                  <a:srgbClr val="273239"/>
                </a:solidFill>
                <a:latin typeface="Times New Roman" panose="02020603050405020304" pitchFamily="18" charset="0"/>
                <a:cs typeface="Times New Roman" panose="02020603050405020304" pitchFamily="18" charset="0"/>
              </a:rPr>
              <a:t>Case 3</a:t>
            </a:r>
            <a:r>
              <a:rPr lang="en-IN" sz="1400" dirty="0">
                <a:solidFill>
                  <a:srgbClr val="273239"/>
                </a:solidFill>
                <a:latin typeface="Times New Roman" panose="02020603050405020304" pitchFamily="18" charset="0"/>
                <a:cs typeface="Times New Roman" panose="02020603050405020304" pitchFamily="18" charset="0"/>
              </a:rPr>
              <a:t>: Let’s say, </a:t>
            </a:r>
            <a:r>
              <a:rPr lang="en-IN" sz="1400" b="1" dirty="0">
                <a:solidFill>
                  <a:srgbClr val="273239"/>
                </a:solidFill>
                <a:latin typeface="Times New Roman" panose="02020603050405020304" pitchFamily="18" charset="0"/>
                <a:cs typeface="Times New Roman" panose="02020603050405020304" pitchFamily="18" charset="0"/>
              </a:rPr>
              <a:t>S=1 and</a:t>
            </a:r>
            <a:r>
              <a:rPr lang="en-IN" sz="1400" dirty="0">
                <a:solidFill>
                  <a:srgbClr val="273239"/>
                </a:solidFill>
                <a:latin typeface="Times New Roman" panose="02020603050405020304" pitchFamily="18" charset="0"/>
                <a:cs typeface="Times New Roman" panose="02020603050405020304" pitchFamily="18" charset="0"/>
              </a:rPr>
              <a:t> </a:t>
            </a:r>
            <a:r>
              <a:rPr lang="en-IN" sz="1400" b="1" dirty="0">
                <a:solidFill>
                  <a:srgbClr val="273239"/>
                </a:solidFill>
                <a:latin typeface="Times New Roman" panose="02020603050405020304" pitchFamily="18" charset="0"/>
                <a:cs typeface="Times New Roman" panose="02020603050405020304" pitchFamily="18" charset="0"/>
              </a:rPr>
              <a:t>R=0</a:t>
            </a:r>
            <a:r>
              <a:rPr lang="en-IN" sz="1400" dirty="0">
                <a:solidFill>
                  <a:srgbClr val="273239"/>
                </a:solidFill>
                <a:latin typeface="Times New Roman" panose="02020603050405020304" pitchFamily="18" charset="0"/>
                <a:cs typeface="Times New Roman" panose="02020603050405020304" pitchFamily="18" charset="0"/>
              </a:rPr>
              <a:t>, then output of both AND gates will be 0 and 1, correspondingly the value of Q’ will be 0 as one of input to NOR gate is 1, so output will be 0 ultimately and this 0 value will go as input to upper NOR gate, and hence Q will become 1.</a:t>
            </a:r>
          </a:p>
          <a:p>
            <a:pPr algn="l" fontAlgn="base">
              <a:buFont typeface="Arial" panose="020B0604020202020204" pitchFamily="34" charset="0"/>
              <a:buChar char="•"/>
            </a:pPr>
            <a:r>
              <a:rPr lang="en-IN" sz="1400" b="1" dirty="0">
                <a:solidFill>
                  <a:srgbClr val="273239"/>
                </a:solidFill>
                <a:latin typeface="Times New Roman" panose="02020603050405020304" pitchFamily="18" charset="0"/>
                <a:cs typeface="Times New Roman" panose="02020603050405020304" pitchFamily="18" charset="0"/>
              </a:rPr>
              <a:t>Case 4</a:t>
            </a:r>
            <a:r>
              <a:rPr lang="en-IN" sz="1400" dirty="0">
                <a:solidFill>
                  <a:srgbClr val="273239"/>
                </a:solidFill>
                <a:latin typeface="Times New Roman" panose="02020603050405020304" pitchFamily="18" charset="0"/>
                <a:cs typeface="Times New Roman" panose="02020603050405020304" pitchFamily="18" charset="0"/>
              </a:rPr>
              <a:t>: Let’s say, </a:t>
            </a:r>
            <a:r>
              <a:rPr lang="en-IN" sz="1400" b="1" dirty="0">
                <a:solidFill>
                  <a:srgbClr val="273239"/>
                </a:solidFill>
                <a:latin typeface="Times New Roman" panose="02020603050405020304" pitchFamily="18" charset="0"/>
                <a:cs typeface="Times New Roman" panose="02020603050405020304" pitchFamily="18" charset="0"/>
              </a:rPr>
              <a:t>S=1 and</a:t>
            </a:r>
            <a:r>
              <a:rPr lang="en-IN" sz="1400" dirty="0">
                <a:solidFill>
                  <a:srgbClr val="273239"/>
                </a:solidFill>
                <a:latin typeface="Times New Roman" panose="02020603050405020304" pitchFamily="18" charset="0"/>
                <a:cs typeface="Times New Roman" panose="02020603050405020304" pitchFamily="18" charset="0"/>
              </a:rPr>
              <a:t> </a:t>
            </a:r>
            <a:r>
              <a:rPr lang="en-IN" sz="1400" b="1" dirty="0">
                <a:solidFill>
                  <a:srgbClr val="273239"/>
                </a:solidFill>
                <a:latin typeface="Times New Roman" panose="02020603050405020304" pitchFamily="18" charset="0"/>
                <a:cs typeface="Times New Roman" panose="02020603050405020304" pitchFamily="18" charset="0"/>
              </a:rPr>
              <a:t>R=1</a:t>
            </a:r>
            <a:r>
              <a:rPr lang="en-IN" sz="1400" dirty="0">
                <a:solidFill>
                  <a:srgbClr val="273239"/>
                </a:solidFill>
                <a:latin typeface="Times New Roman" panose="02020603050405020304" pitchFamily="18" charset="0"/>
                <a:cs typeface="Times New Roman" panose="02020603050405020304" pitchFamily="18" charset="0"/>
              </a:rPr>
              <a:t>, then output of both AND gates will be 1 and 1 which is invalid, as the outputs should be complement of each other.</a:t>
            </a:r>
          </a:p>
          <a:p>
            <a:endParaRPr lang="en-US"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26C2D6B-CC42-91C8-FCF2-A6AA89FB6412}"/>
              </a:ext>
            </a:extLst>
          </p:cNvPr>
          <p:cNvSpPr txBox="1"/>
          <p:nvPr/>
        </p:nvSpPr>
        <p:spPr>
          <a:xfrm>
            <a:off x="6102546" y="3946324"/>
            <a:ext cx="1109133" cy="261610"/>
          </a:xfrm>
          <a:prstGeom prst="rect">
            <a:avLst/>
          </a:prstGeom>
          <a:noFill/>
        </p:spPr>
        <p:txBody>
          <a:bodyPr wrap="square">
            <a:spAutoFit/>
          </a:bodyPr>
          <a:lstStyle/>
          <a:p>
            <a:r>
              <a:rPr lang="en-IN" sz="1050" b="0" i="0" dirty="0">
                <a:solidFill>
                  <a:srgbClr val="273239"/>
                </a:solidFill>
                <a:effectLst/>
                <a:latin typeface="Times New Roman" panose="02020603050405020304" pitchFamily="18" charset="0"/>
                <a:cs typeface="Times New Roman" panose="02020603050405020304" pitchFamily="18" charset="0"/>
              </a:rPr>
              <a:t>SR Flip Flop</a:t>
            </a:r>
            <a:endParaRPr lang="en-US" sz="105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A826493-B426-D1E4-DB0B-B48C1235771E}"/>
              </a:ext>
            </a:extLst>
          </p:cNvPr>
          <p:cNvSpPr txBox="1"/>
          <p:nvPr/>
        </p:nvSpPr>
        <p:spPr>
          <a:xfrm>
            <a:off x="5105399" y="6467559"/>
            <a:ext cx="3462867" cy="253916"/>
          </a:xfrm>
          <a:prstGeom prst="rect">
            <a:avLst/>
          </a:prstGeom>
          <a:noFill/>
        </p:spPr>
        <p:txBody>
          <a:bodyPr wrap="square">
            <a:spAutoFit/>
          </a:bodyPr>
          <a:lstStyle/>
          <a:p>
            <a:r>
              <a:rPr lang="en-IN" sz="1050" b="0" i="0" dirty="0">
                <a:solidFill>
                  <a:srgbClr val="273239"/>
                </a:solidFill>
                <a:effectLst/>
                <a:latin typeface="Times New Roman" panose="02020603050405020304" pitchFamily="18" charset="0"/>
                <a:cs typeface="Times New Roman" panose="02020603050405020304" pitchFamily="18" charset="0"/>
              </a:rPr>
              <a:t>SR Flip Flop Construction using </a:t>
            </a:r>
            <a:r>
              <a:rPr lang="en-IN" sz="1050" b="1" i="0" dirty="0">
                <a:solidFill>
                  <a:srgbClr val="273239"/>
                </a:solidFill>
                <a:effectLst/>
                <a:latin typeface="Times New Roman" panose="02020603050405020304" pitchFamily="18" charset="0"/>
                <a:cs typeface="Times New Roman" panose="02020603050405020304" pitchFamily="18" charset="0"/>
              </a:rPr>
              <a:t>2 NOR + 2 AND Gates</a:t>
            </a:r>
            <a:endParaRPr lang="en-US" sz="1050" dirty="0">
              <a:latin typeface="Times New Roman" panose="02020603050405020304" pitchFamily="18" charset="0"/>
              <a:cs typeface="Times New Roman" panose="02020603050405020304" pitchFamily="18" charset="0"/>
            </a:endParaRPr>
          </a:p>
        </p:txBody>
      </p:sp>
      <p:pic>
        <p:nvPicPr>
          <p:cNvPr id="1030" name="Picture 6" descr="\">
            <a:extLst>
              <a:ext uri="{FF2B5EF4-FFF2-40B4-BE49-F238E27FC236}">
                <a16:creationId xmlns:a16="http://schemas.microsoft.com/office/drawing/2014/main" id="{61B5C669-310B-459D-8C4A-B1C63C9C5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366" y="5442923"/>
            <a:ext cx="2196507" cy="11961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4AC0D7A-9273-A3E4-E9ED-08FFB83D3E7A}"/>
              </a:ext>
            </a:extLst>
          </p:cNvPr>
          <p:cNvSpPr txBox="1"/>
          <p:nvPr/>
        </p:nvSpPr>
        <p:spPr>
          <a:xfrm>
            <a:off x="0" y="6459865"/>
            <a:ext cx="1619446" cy="261610"/>
          </a:xfrm>
          <a:prstGeom prst="rect">
            <a:avLst/>
          </a:prstGeom>
          <a:noFill/>
        </p:spPr>
        <p:txBody>
          <a:bodyPr wrap="square">
            <a:spAutoFit/>
          </a:bodyPr>
          <a:lstStyle/>
          <a:p>
            <a:pPr algn="l"/>
            <a:r>
              <a:rPr lang="en-IN" sz="1100" i="0" dirty="0">
                <a:effectLst/>
                <a:latin typeface="Times New Roman" panose="02020603050405020304" pitchFamily="18" charset="0"/>
                <a:cs typeface="Times New Roman" panose="02020603050405020304" pitchFamily="18" charset="0"/>
              </a:rPr>
              <a:t>NAND Gate Truth Table</a:t>
            </a:r>
          </a:p>
        </p:txBody>
      </p:sp>
      <p:pic>
        <p:nvPicPr>
          <p:cNvPr id="1034" name="Picture 10" descr="SR Flip Fop using four NAND Gates">
            <a:extLst>
              <a:ext uri="{FF2B5EF4-FFF2-40B4-BE49-F238E27FC236}">
                <a16:creationId xmlns:a16="http://schemas.microsoft.com/office/drawing/2014/main" id="{34AE3857-72A0-F3FD-7A7F-CC5816C67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1155" y="989038"/>
            <a:ext cx="4751917" cy="2921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C3AF3A8-FE1D-7CFA-153A-7B751317A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2138" y="5145726"/>
            <a:ext cx="1944691" cy="1621921"/>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C4F9BE36-15D1-B0BA-DC1A-FD3E75E78CCF}"/>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1974498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645D9-FA54-5E0C-DFA2-81ADBB41CB3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3688B10-C592-C446-0D67-0A056403A9AC}"/>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EDF4EA1A-601C-40C9-8674-E6C346B568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7170" name="Picture 2">
            <a:extLst>
              <a:ext uri="{FF2B5EF4-FFF2-40B4-BE49-F238E27FC236}">
                <a16:creationId xmlns:a16="http://schemas.microsoft.com/office/drawing/2014/main" id="{22609D22-0BC3-2929-6450-40CCE8152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84" y="1111250"/>
            <a:ext cx="3060700" cy="4584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18232C-2240-7E64-F671-2BA5F4361F0D}"/>
              </a:ext>
            </a:extLst>
          </p:cNvPr>
          <p:cNvSpPr txBox="1"/>
          <p:nvPr/>
        </p:nvSpPr>
        <p:spPr>
          <a:xfrm>
            <a:off x="154517" y="5845372"/>
            <a:ext cx="3221567" cy="307777"/>
          </a:xfrm>
          <a:prstGeom prst="rect">
            <a:avLst/>
          </a:prstGeom>
          <a:noFill/>
        </p:spPr>
        <p:txBody>
          <a:bodyPr wrap="square">
            <a:spAutoFit/>
          </a:bodyPr>
          <a:lstStyle/>
          <a:p>
            <a:pPr algn="l" fontAlgn="base"/>
            <a:r>
              <a:rPr lang="en-IN" b="1" i="0" dirty="0">
                <a:solidFill>
                  <a:srgbClr val="273239"/>
                </a:solidFill>
                <a:effectLst/>
                <a:latin typeface="Nunito" pitchFamily="2" charset="77"/>
              </a:rPr>
              <a:t>Characteristic Table of SR Flip Flop</a:t>
            </a:r>
          </a:p>
        </p:txBody>
      </p:sp>
      <p:pic>
        <p:nvPicPr>
          <p:cNvPr id="8" name="Picture 7">
            <a:extLst>
              <a:ext uri="{FF2B5EF4-FFF2-40B4-BE49-F238E27FC236}">
                <a16:creationId xmlns:a16="http://schemas.microsoft.com/office/drawing/2014/main" id="{FB4EA7C5-AA30-134B-EE6A-AA16520F1468}"/>
              </a:ext>
            </a:extLst>
          </p:cNvPr>
          <p:cNvPicPr>
            <a:picLocks noChangeAspect="1"/>
          </p:cNvPicPr>
          <p:nvPr/>
        </p:nvPicPr>
        <p:blipFill>
          <a:blip r:embed="rId3"/>
          <a:stretch>
            <a:fillRect/>
          </a:stretch>
        </p:blipFill>
        <p:spPr>
          <a:xfrm>
            <a:off x="3440642" y="838201"/>
            <a:ext cx="5246158" cy="3083858"/>
          </a:xfrm>
          <a:prstGeom prst="rect">
            <a:avLst/>
          </a:prstGeom>
        </p:spPr>
      </p:pic>
      <p:sp>
        <p:nvSpPr>
          <p:cNvPr id="10" name="TextBox 9">
            <a:extLst>
              <a:ext uri="{FF2B5EF4-FFF2-40B4-BE49-F238E27FC236}">
                <a16:creationId xmlns:a16="http://schemas.microsoft.com/office/drawing/2014/main" id="{D98B0ABC-9986-B77E-7037-906DFD0D38C4}"/>
              </a:ext>
            </a:extLst>
          </p:cNvPr>
          <p:cNvSpPr txBox="1"/>
          <p:nvPr/>
        </p:nvSpPr>
        <p:spPr>
          <a:xfrm>
            <a:off x="3440642" y="3800377"/>
            <a:ext cx="5246158" cy="2677656"/>
          </a:xfrm>
          <a:prstGeom prst="rect">
            <a:avLst/>
          </a:prstGeom>
          <a:noFill/>
        </p:spPr>
        <p:txBody>
          <a:bodyPr wrap="square">
            <a:spAutoFit/>
          </a:bodyPr>
          <a:lstStyle/>
          <a:p>
            <a:pPr algn="just" fontAlgn="base"/>
            <a:r>
              <a:rPr lang="en-IN" b="1" i="0" dirty="0">
                <a:solidFill>
                  <a:srgbClr val="273239"/>
                </a:solidFill>
                <a:effectLst/>
                <a:latin typeface="Nunito" pitchFamily="2" charset="77"/>
              </a:rPr>
              <a:t>Applications of SR Flip Flop</a:t>
            </a:r>
          </a:p>
          <a:p>
            <a:pPr algn="just" rtl="0" fontAlgn="base"/>
            <a:r>
              <a:rPr lang="en-IN" b="0" i="0" dirty="0">
                <a:solidFill>
                  <a:srgbClr val="273239"/>
                </a:solidFill>
                <a:effectLst/>
                <a:latin typeface="Nunito" pitchFamily="2" charset="77"/>
              </a:rPr>
              <a:t>There are numerous applications of SR Flip Flop in Digital System, which are listed below:</a:t>
            </a:r>
          </a:p>
          <a:p>
            <a:pPr algn="just" fontAlgn="base">
              <a:buFont typeface="Arial" panose="020B0604020202020204" pitchFamily="34" charset="0"/>
              <a:buChar char="•"/>
            </a:pPr>
            <a:r>
              <a:rPr lang="en-IN" b="1" i="0" dirty="0">
                <a:solidFill>
                  <a:srgbClr val="273239"/>
                </a:solidFill>
                <a:effectLst/>
                <a:latin typeface="Nunito" pitchFamily="2" charset="77"/>
              </a:rPr>
              <a:t>Register</a:t>
            </a:r>
            <a:r>
              <a:rPr lang="en-IN" b="0" i="0" dirty="0">
                <a:solidFill>
                  <a:srgbClr val="273239"/>
                </a:solidFill>
                <a:effectLst/>
                <a:latin typeface="Nunito" pitchFamily="2" charset="77"/>
              </a:rPr>
              <a:t>: SR Flip Flop used to create register. Designer can create any size of register by combining SR Flip Flops.</a:t>
            </a:r>
          </a:p>
          <a:p>
            <a:pPr algn="just" fontAlgn="base">
              <a:buFont typeface="Arial" panose="020B0604020202020204" pitchFamily="34" charset="0"/>
              <a:buChar char="•"/>
            </a:pPr>
            <a:r>
              <a:rPr lang="en-IN" b="1" i="0" dirty="0">
                <a:solidFill>
                  <a:srgbClr val="273239"/>
                </a:solidFill>
                <a:effectLst/>
                <a:latin typeface="Nunito" pitchFamily="2" charset="77"/>
              </a:rPr>
              <a:t>Counters</a:t>
            </a:r>
            <a:r>
              <a:rPr lang="en-IN" b="0" i="0" dirty="0">
                <a:solidFill>
                  <a:srgbClr val="273239"/>
                </a:solidFill>
                <a:effectLst/>
                <a:latin typeface="Nunito" pitchFamily="2" charset="77"/>
              </a:rPr>
              <a:t>: SR Flip Flops used in counters. Counters counts the number of events that occurs in a digital system.</a:t>
            </a:r>
          </a:p>
          <a:p>
            <a:pPr algn="just" fontAlgn="base">
              <a:buFont typeface="Arial" panose="020B0604020202020204" pitchFamily="34" charset="0"/>
              <a:buChar char="•"/>
            </a:pPr>
            <a:r>
              <a:rPr lang="en-IN" b="1" i="0" dirty="0">
                <a:solidFill>
                  <a:srgbClr val="273239"/>
                </a:solidFill>
                <a:effectLst/>
                <a:latin typeface="Nunito" pitchFamily="2" charset="77"/>
              </a:rPr>
              <a:t>Memory</a:t>
            </a:r>
            <a:r>
              <a:rPr lang="en-IN" b="0" i="0" dirty="0">
                <a:solidFill>
                  <a:srgbClr val="273239"/>
                </a:solidFill>
                <a:effectLst/>
                <a:latin typeface="Nunito" pitchFamily="2" charset="77"/>
              </a:rPr>
              <a:t>: SR Flip Flops used to create memory which are used to store data, when the power is turned off.</a:t>
            </a:r>
          </a:p>
          <a:p>
            <a:pPr algn="just" fontAlgn="base">
              <a:buFont typeface="Arial" panose="020B0604020202020204" pitchFamily="34" charset="0"/>
              <a:buChar char="•"/>
            </a:pPr>
            <a:r>
              <a:rPr lang="en-IN" b="1" i="0" dirty="0">
                <a:solidFill>
                  <a:srgbClr val="273239"/>
                </a:solidFill>
                <a:effectLst/>
                <a:latin typeface="Nunito" pitchFamily="2" charset="77"/>
              </a:rPr>
              <a:t>Synchronous System</a:t>
            </a:r>
            <a:r>
              <a:rPr lang="en-IN" b="0" i="0" dirty="0">
                <a:solidFill>
                  <a:srgbClr val="273239"/>
                </a:solidFill>
                <a:effectLst/>
                <a:latin typeface="Nunito" pitchFamily="2" charset="77"/>
              </a:rPr>
              <a:t>: SR Flip Flop are used in synchronous system which are used to synchronise the operation of different component.</a:t>
            </a:r>
          </a:p>
        </p:txBody>
      </p:sp>
      <p:sp>
        <p:nvSpPr>
          <p:cNvPr id="5" name="Date Placeholder 4">
            <a:extLst>
              <a:ext uri="{FF2B5EF4-FFF2-40B4-BE49-F238E27FC236}">
                <a16:creationId xmlns:a16="http://schemas.microsoft.com/office/drawing/2014/main" id="{EE996006-A46D-576F-4FE1-11FECF7DE056}"/>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745949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0D6F-8519-599A-E454-2812A62102B0}"/>
              </a:ext>
            </a:extLst>
          </p:cNvPr>
          <p:cNvSpPr>
            <a:spLocks noGrp="1"/>
          </p:cNvSpPr>
          <p:nvPr>
            <p:ph type="ctrTitle"/>
          </p:nvPr>
        </p:nvSpPr>
        <p:spPr/>
        <p:txBody>
          <a:bodyPr/>
          <a:lstStyle/>
          <a:p>
            <a:r>
              <a:rPr lang="en-US" b="0" i="0" dirty="0">
                <a:solidFill>
                  <a:srgbClr val="610B38"/>
                </a:solidFill>
                <a:latin typeface="Arial"/>
                <a:ea typeface="Arial"/>
                <a:cs typeface="Arial"/>
                <a:sym typeface="Arial"/>
              </a:rPr>
              <a:t>J-K Flip Flop</a:t>
            </a:r>
            <a:endParaRPr lang="en-US" dirty="0"/>
          </a:p>
        </p:txBody>
      </p:sp>
      <p:sp>
        <p:nvSpPr>
          <p:cNvPr id="3" name="Subtitle 2">
            <a:extLst>
              <a:ext uri="{FF2B5EF4-FFF2-40B4-BE49-F238E27FC236}">
                <a16:creationId xmlns:a16="http://schemas.microsoft.com/office/drawing/2014/main" id="{7A1BF913-7D88-07EE-FEF0-1F225EF6A3C6}"/>
              </a:ext>
            </a:extLst>
          </p:cNvPr>
          <p:cNvSpPr>
            <a:spLocks noGrp="1"/>
          </p:cNvSpPr>
          <p:nvPr>
            <p:ph type="subTitle" idx="1"/>
          </p:nvPr>
        </p:nvSpPr>
        <p:spPr>
          <a:xfrm>
            <a:off x="123497" y="825061"/>
            <a:ext cx="3944007" cy="5896413"/>
          </a:xfrm>
        </p:spPr>
        <p:txBody>
          <a:bodyPr/>
          <a:lstStyle/>
          <a:p>
            <a:pPr algn="just">
              <a:buFont typeface="Arial" panose="020B0604020202020204" pitchFamily="34" charset="0"/>
              <a:buChar char="•"/>
            </a:pPr>
            <a:r>
              <a:rPr lang="en-IN" sz="2000" b="0" i="0" dirty="0">
                <a:solidFill>
                  <a:srgbClr val="273239"/>
                </a:solidFill>
                <a:effectLst/>
                <a:latin typeface="Times New Roman" panose="02020603050405020304" pitchFamily="18" charset="0"/>
                <a:cs typeface="Times New Roman" panose="02020603050405020304" pitchFamily="18" charset="0"/>
              </a:rPr>
              <a:t>It is one kind of </a:t>
            </a:r>
            <a:r>
              <a:rPr lang="en-IN" sz="2000" b="0" i="0" u="sng" dirty="0">
                <a:effectLst/>
                <a:latin typeface="Times New Roman" panose="02020603050405020304" pitchFamily="18" charset="0"/>
                <a:cs typeface="Times New Roman" panose="02020603050405020304" pitchFamily="18" charset="0"/>
                <a:hlinkClick r:id="rId2"/>
              </a:rPr>
              <a:t>sequential logic circuit</a:t>
            </a:r>
            <a:r>
              <a:rPr lang="en-IN" sz="2000" b="0" i="0" dirty="0">
                <a:solidFill>
                  <a:srgbClr val="273239"/>
                </a:solidFill>
                <a:effectLst/>
                <a:latin typeface="Times New Roman" panose="02020603050405020304" pitchFamily="18" charset="0"/>
                <a:cs typeface="Times New Roman" panose="02020603050405020304" pitchFamily="18" charset="0"/>
              </a:rPr>
              <a:t> which stores binary information in bitwise manner. </a:t>
            </a:r>
          </a:p>
          <a:p>
            <a:pPr algn="just">
              <a:buFont typeface="Arial" panose="020B0604020202020204" pitchFamily="34" charset="0"/>
              <a:buChar char="•"/>
            </a:pPr>
            <a:r>
              <a:rPr lang="en-IN" sz="2000" b="0" i="0" dirty="0">
                <a:solidFill>
                  <a:srgbClr val="273239"/>
                </a:solidFill>
                <a:effectLst/>
                <a:latin typeface="Times New Roman" panose="02020603050405020304" pitchFamily="18" charset="0"/>
                <a:cs typeface="Times New Roman" panose="02020603050405020304" pitchFamily="18" charset="0"/>
              </a:rPr>
              <a:t>It consists of two inputs and two outputs. Inputs are Set(J) &amp; Reset(K) and their corresponding outputs are Q and Q’. </a:t>
            </a:r>
          </a:p>
          <a:p>
            <a:pPr algn="just">
              <a:buFont typeface="Arial" panose="020B0604020202020204" pitchFamily="34" charset="0"/>
              <a:buChar char="•"/>
            </a:pPr>
            <a:r>
              <a:rPr lang="en-IN" sz="2000" b="0" i="0" dirty="0">
                <a:solidFill>
                  <a:srgbClr val="273239"/>
                </a:solidFill>
                <a:effectLst/>
                <a:latin typeface="Times New Roman" panose="02020603050405020304" pitchFamily="18" charset="0"/>
                <a:cs typeface="Times New Roman" panose="02020603050405020304" pitchFamily="18" charset="0"/>
              </a:rPr>
              <a:t>JK </a:t>
            </a:r>
            <a:r>
              <a:rPr lang="en-IN" sz="2000" b="0" i="0" u="sng" dirty="0">
                <a:effectLst/>
                <a:latin typeface="Times New Roman" panose="02020603050405020304" pitchFamily="18" charset="0"/>
                <a:cs typeface="Times New Roman" panose="02020603050405020304" pitchFamily="18" charset="0"/>
                <a:hlinkClick r:id="rId3"/>
              </a:rPr>
              <a:t>flipflop</a:t>
            </a:r>
            <a:r>
              <a:rPr lang="en-IN" sz="2000" b="0" i="0" dirty="0">
                <a:solidFill>
                  <a:srgbClr val="273239"/>
                </a:solidFill>
                <a:effectLst/>
                <a:latin typeface="Times New Roman" panose="02020603050405020304" pitchFamily="18" charset="0"/>
                <a:cs typeface="Times New Roman" panose="02020603050405020304" pitchFamily="18" charset="0"/>
              </a:rPr>
              <a:t> has two modes of operation which are synchronous mode and asynchronous mode. </a:t>
            </a:r>
          </a:p>
          <a:p>
            <a:pPr algn="just">
              <a:buFont typeface="Arial" panose="020B0604020202020204" pitchFamily="34" charset="0"/>
              <a:buChar char="•"/>
            </a:pPr>
            <a:r>
              <a:rPr lang="en-IN" sz="2000" b="0" i="0" dirty="0">
                <a:solidFill>
                  <a:srgbClr val="273239"/>
                </a:solidFill>
                <a:effectLst/>
                <a:latin typeface="Times New Roman" panose="02020603050405020304" pitchFamily="18" charset="0"/>
                <a:cs typeface="Times New Roman" panose="02020603050405020304" pitchFamily="18" charset="0"/>
              </a:rPr>
              <a:t>In synchronous mode, the state will be changed with the clock (</a:t>
            </a:r>
            <a:r>
              <a:rPr lang="en-IN" sz="2000" b="0" i="0" dirty="0" err="1">
                <a:solidFill>
                  <a:srgbClr val="273239"/>
                </a:solidFill>
                <a:effectLst/>
                <a:latin typeface="Times New Roman" panose="02020603050405020304" pitchFamily="18" charset="0"/>
                <a:cs typeface="Times New Roman" panose="02020603050405020304" pitchFamily="18" charset="0"/>
              </a:rPr>
              <a:t>clk</a:t>
            </a:r>
            <a:r>
              <a:rPr lang="en-IN" sz="2000" b="0" i="0" dirty="0">
                <a:solidFill>
                  <a:srgbClr val="273239"/>
                </a:solidFill>
                <a:effectLst/>
                <a:latin typeface="Times New Roman" panose="02020603050405020304" pitchFamily="18" charset="0"/>
                <a:cs typeface="Times New Roman" panose="02020603050405020304" pitchFamily="18" charset="0"/>
              </a:rPr>
              <a:t>) signal, and in asynchronous mode, the change of state is independent from its clock signal. </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DDE089-563D-8BAD-B9DD-0E55E15F5B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2050" name="Picture 2" descr="JK-Flip-Flop1">
            <a:extLst>
              <a:ext uri="{FF2B5EF4-FFF2-40B4-BE49-F238E27FC236}">
                <a16:creationId xmlns:a16="http://schemas.microsoft.com/office/drawing/2014/main" id="{689904BA-FDB7-48D8-CDB4-AF98FCEA4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568" y="825062"/>
            <a:ext cx="4618432" cy="37541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245B72-AF38-477A-1168-4BDD62D21FC3}"/>
              </a:ext>
            </a:extLst>
          </p:cNvPr>
          <p:cNvSpPr txBox="1"/>
          <p:nvPr/>
        </p:nvSpPr>
        <p:spPr>
          <a:xfrm>
            <a:off x="6185338" y="4885822"/>
            <a:ext cx="1855076" cy="307777"/>
          </a:xfrm>
          <a:prstGeom prst="rect">
            <a:avLst/>
          </a:prstGeom>
          <a:noFill/>
        </p:spPr>
        <p:txBody>
          <a:bodyPr wrap="square">
            <a:spAutoFit/>
          </a:bodyPr>
          <a:lstStyle/>
          <a:p>
            <a:r>
              <a:rPr lang="en-IN" b="0" i="0" dirty="0">
                <a:solidFill>
                  <a:srgbClr val="273239"/>
                </a:solidFill>
                <a:effectLst/>
                <a:latin typeface="Nunito" pitchFamily="2" charset="77"/>
              </a:rPr>
              <a:t>Diagram Structure</a:t>
            </a:r>
            <a:endParaRPr lang="en-US" dirty="0"/>
          </a:p>
        </p:txBody>
      </p:sp>
      <p:sp>
        <p:nvSpPr>
          <p:cNvPr id="8" name="TextBox 7">
            <a:extLst>
              <a:ext uri="{FF2B5EF4-FFF2-40B4-BE49-F238E27FC236}">
                <a16:creationId xmlns:a16="http://schemas.microsoft.com/office/drawing/2014/main" id="{B34BCE03-A9E4-024D-CDDF-7CBAFC264ABB}"/>
              </a:ext>
            </a:extLst>
          </p:cNvPr>
          <p:cNvSpPr txBox="1"/>
          <p:nvPr/>
        </p:nvSpPr>
        <p:spPr>
          <a:xfrm>
            <a:off x="4525568" y="5404287"/>
            <a:ext cx="4572000" cy="738664"/>
          </a:xfrm>
          <a:prstGeom prst="rect">
            <a:avLst/>
          </a:prstGeom>
          <a:noFill/>
        </p:spPr>
        <p:txBody>
          <a:bodyPr wrap="square">
            <a:spAutoFit/>
          </a:bodyPr>
          <a:lstStyle/>
          <a:p>
            <a:r>
              <a:rPr lang="en-IN" b="0" i="0" dirty="0">
                <a:solidFill>
                  <a:srgbClr val="273239"/>
                </a:solidFill>
                <a:effectLst/>
                <a:latin typeface="Nunito" pitchFamily="2" charset="77"/>
              </a:rPr>
              <a:t>The JK flip flop diagram above represents the basic structure which consists of Clock (CLK), Clear (CLR), and </a:t>
            </a:r>
            <a:r>
              <a:rPr lang="en-IN" b="0" i="0" dirty="0" err="1">
                <a:solidFill>
                  <a:srgbClr val="273239"/>
                </a:solidFill>
                <a:effectLst/>
                <a:latin typeface="Nunito" pitchFamily="2" charset="77"/>
              </a:rPr>
              <a:t>Preset</a:t>
            </a:r>
            <a:r>
              <a:rPr lang="en-IN" b="0" i="0" dirty="0">
                <a:solidFill>
                  <a:srgbClr val="273239"/>
                </a:solidFill>
                <a:effectLst/>
                <a:latin typeface="Nunito" pitchFamily="2" charset="77"/>
              </a:rPr>
              <a:t> (PR).</a:t>
            </a:r>
            <a:endParaRPr lang="en-US" dirty="0"/>
          </a:p>
        </p:txBody>
      </p:sp>
      <p:sp>
        <p:nvSpPr>
          <p:cNvPr id="5" name="Date Placeholder 4">
            <a:extLst>
              <a:ext uri="{FF2B5EF4-FFF2-40B4-BE49-F238E27FC236}">
                <a16:creationId xmlns:a16="http://schemas.microsoft.com/office/drawing/2014/main" id="{266DD267-2A94-C9AA-3A1B-E258EF52EDA3}"/>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148127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2BF79-EDB7-F5AD-B6EC-90FA3B7382DE}"/>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6C57D420-9358-A565-BE99-ABD5EE3FF5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3074" name="Picture 2" descr="jk flip flop symbol">
            <a:extLst>
              <a:ext uri="{FF2B5EF4-FFF2-40B4-BE49-F238E27FC236}">
                <a16:creationId xmlns:a16="http://schemas.microsoft.com/office/drawing/2014/main" id="{330DA0AA-5CA9-15FE-824E-E058A139C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63" y="880240"/>
            <a:ext cx="8481533" cy="34631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3EBF2D-F1F4-495F-22DC-0BC054F150BD}"/>
              </a:ext>
            </a:extLst>
          </p:cNvPr>
          <p:cNvPicPr>
            <a:picLocks noChangeAspect="1"/>
          </p:cNvPicPr>
          <p:nvPr/>
        </p:nvPicPr>
        <p:blipFill>
          <a:blip r:embed="rId3"/>
          <a:stretch>
            <a:fillRect/>
          </a:stretch>
        </p:blipFill>
        <p:spPr>
          <a:xfrm>
            <a:off x="1936749" y="4406239"/>
            <a:ext cx="4892675" cy="2315236"/>
          </a:xfrm>
          <a:prstGeom prst="rect">
            <a:avLst/>
          </a:prstGeom>
        </p:spPr>
      </p:pic>
      <p:sp>
        <p:nvSpPr>
          <p:cNvPr id="3" name="Date Placeholder 2">
            <a:extLst>
              <a:ext uri="{FF2B5EF4-FFF2-40B4-BE49-F238E27FC236}">
                <a16:creationId xmlns:a16="http://schemas.microsoft.com/office/drawing/2014/main" id="{A492FC00-1505-D45B-7144-BEE21B350976}"/>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289299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Combinational Circuits </a:t>
            </a:r>
            <a:endParaRPr/>
          </a:p>
        </p:txBody>
      </p:sp>
      <p:sp>
        <p:nvSpPr>
          <p:cNvPr id="72" name="Google Shape;7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73" name="Google Shape;73;p3"/>
          <p:cNvSpPr txBox="1"/>
          <p:nvPr/>
        </p:nvSpPr>
        <p:spPr>
          <a:xfrm>
            <a:off x="344658" y="1475750"/>
            <a:ext cx="8517987" cy="347787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outputs of the combinational circuit depend only on the present inputs.</a:t>
            </a:r>
            <a:endParaRPr/>
          </a:p>
          <a:p>
            <a:pPr marL="342900" marR="0" lvl="0" indent="-342900" algn="just"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feedback path is not present in the combinational circuit.</a:t>
            </a:r>
            <a:endParaRPr sz="20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In combinational circuits, memory elements are not required.</a:t>
            </a:r>
            <a:endParaRPr/>
          </a:p>
          <a:p>
            <a:pPr marL="342900" marR="0" lvl="0" indent="-342900" algn="just"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clock signal is not required for combinational circuits.</a:t>
            </a:r>
            <a:endParaRPr sz="20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combinational circuit is simple to design.</a:t>
            </a:r>
            <a:endParaRPr/>
          </a:p>
          <a:p>
            <a:pPr marL="0" marR="0" lvl="0" indent="0" algn="just"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Combinational Circuits are </a:t>
            </a:r>
            <a:endParaRPr/>
          </a:p>
          <a:p>
            <a:pPr marL="457200" marR="0" lvl="0" indent="-457200" algn="just" rtl="0">
              <a:lnSpc>
                <a:spcPct val="100000"/>
              </a:lnSpc>
              <a:spcBef>
                <a:spcPts val="0"/>
              </a:spcBef>
              <a:spcAft>
                <a:spcPts val="0"/>
              </a:spcAft>
              <a:buClr>
                <a:srgbClr val="000000"/>
              </a:buClr>
              <a:buSzPts val="2000"/>
              <a:buFont typeface="Arial"/>
              <a:buAutoNum type="arabicPeriod"/>
            </a:pPr>
            <a:r>
              <a:rPr lang="en-US" sz="2000" b="0" i="0" u="none" strike="noStrike" cap="none">
                <a:solidFill>
                  <a:schemeClr val="dk1"/>
                </a:solidFill>
                <a:latin typeface="Times New Roman"/>
                <a:ea typeface="Times New Roman"/>
                <a:cs typeface="Times New Roman"/>
                <a:sym typeface="Times New Roman"/>
              </a:rPr>
              <a:t>Half and full Adder</a:t>
            </a:r>
            <a:endParaRPr/>
          </a:p>
          <a:p>
            <a:pPr marL="457200" marR="0" lvl="0" indent="-457200" algn="just" rtl="0">
              <a:lnSpc>
                <a:spcPct val="100000"/>
              </a:lnSpc>
              <a:spcBef>
                <a:spcPts val="0"/>
              </a:spcBef>
              <a:spcAft>
                <a:spcPts val="0"/>
              </a:spcAft>
              <a:buClr>
                <a:srgbClr val="000000"/>
              </a:buClr>
              <a:buSzPts val="2000"/>
              <a:buFont typeface="Arial"/>
              <a:buAutoNum type="arabicPeriod"/>
            </a:pPr>
            <a:r>
              <a:rPr lang="en-US" sz="2000" b="0" i="0" u="none" strike="noStrike" cap="none">
                <a:solidFill>
                  <a:schemeClr val="dk1"/>
                </a:solidFill>
                <a:latin typeface="Times New Roman"/>
                <a:ea typeface="Times New Roman"/>
                <a:cs typeface="Times New Roman"/>
                <a:sym typeface="Times New Roman"/>
              </a:rPr>
              <a:t>Half and full subtractor </a:t>
            </a:r>
            <a:endParaRPr/>
          </a:p>
          <a:p>
            <a:pPr marL="457200" marR="0" lvl="0" indent="-457200" algn="just" rtl="0">
              <a:lnSpc>
                <a:spcPct val="100000"/>
              </a:lnSpc>
              <a:spcBef>
                <a:spcPts val="0"/>
              </a:spcBef>
              <a:spcAft>
                <a:spcPts val="0"/>
              </a:spcAft>
              <a:buClr>
                <a:srgbClr val="000000"/>
              </a:buClr>
              <a:buSzPts val="2000"/>
              <a:buFont typeface="Arial"/>
              <a:buAutoNum type="arabicPeriod"/>
            </a:pPr>
            <a:r>
              <a:rPr lang="en-US" sz="2000" b="0" i="0" u="none" strike="noStrike" cap="none">
                <a:solidFill>
                  <a:schemeClr val="dk1"/>
                </a:solidFill>
                <a:latin typeface="Times New Roman"/>
                <a:ea typeface="Times New Roman"/>
                <a:cs typeface="Times New Roman"/>
                <a:sym typeface="Times New Roman"/>
              </a:rPr>
              <a:t>Binary Adder-subtractor</a:t>
            </a:r>
            <a:endParaRPr/>
          </a:p>
          <a:p>
            <a:pPr marL="457200" marR="0" lvl="0" indent="-457200" algn="just" rtl="0">
              <a:lnSpc>
                <a:spcPct val="100000"/>
              </a:lnSpc>
              <a:spcBef>
                <a:spcPts val="0"/>
              </a:spcBef>
              <a:spcAft>
                <a:spcPts val="0"/>
              </a:spcAft>
              <a:buClr>
                <a:srgbClr val="000000"/>
              </a:buClr>
              <a:buSzPts val="2000"/>
              <a:buFont typeface="Arial"/>
              <a:buAutoNum type="arabicPeriod"/>
            </a:pPr>
            <a:r>
              <a:rPr lang="en-US" sz="2000" b="0" i="0" u="none" strike="noStrike" cap="none">
                <a:solidFill>
                  <a:schemeClr val="dk1"/>
                </a:solidFill>
                <a:latin typeface="Times New Roman"/>
                <a:ea typeface="Times New Roman"/>
                <a:cs typeface="Times New Roman"/>
                <a:sym typeface="Times New Roman"/>
              </a:rPr>
              <a:t>Decimal to BCD converter. </a:t>
            </a:r>
            <a:endParaRPr/>
          </a:p>
          <a:p>
            <a:pPr marL="457200" marR="0" lvl="0" indent="-33020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A302DA6F-5CD6-5D9B-F27A-F9CBE6DCDE2B}"/>
              </a:ext>
            </a:extLst>
          </p:cNvPr>
          <p:cNvSpPr>
            <a:spLocks noGrp="1"/>
          </p:cNvSpPr>
          <p:nvPr>
            <p:ph type="dt" idx="10"/>
          </p:nvPr>
        </p:nvSpPr>
        <p:spPr/>
        <p:txBody>
          <a:bodyPr/>
          <a:lstStyle/>
          <a:p>
            <a:r>
              <a:rPr lang="en-IN"/>
              <a:t>22CS016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5D6F6-7C9D-B030-D1D0-6B942AA64627}"/>
              </a:ext>
            </a:extLst>
          </p:cNvPr>
          <p:cNvSpPr>
            <a:spLocks noGrp="1"/>
          </p:cNvSpPr>
          <p:nvPr>
            <p:ph type="ctrTitle"/>
          </p:nvPr>
        </p:nvSpPr>
        <p:spPr/>
        <p:txBody>
          <a:bodyPr/>
          <a:lstStyle/>
          <a:p>
            <a:endParaRPr lang="en-US" dirty="0"/>
          </a:p>
        </p:txBody>
      </p:sp>
      <p:sp>
        <p:nvSpPr>
          <p:cNvPr id="4" name="Slide Number Placeholder 3">
            <a:extLst>
              <a:ext uri="{FF2B5EF4-FFF2-40B4-BE49-F238E27FC236}">
                <a16:creationId xmlns:a16="http://schemas.microsoft.com/office/drawing/2014/main" id="{702A6EEF-DD14-4F27-86F6-2EEFBDF646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8" name="Picture 7">
            <a:extLst>
              <a:ext uri="{FF2B5EF4-FFF2-40B4-BE49-F238E27FC236}">
                <a16:creationId xmlns:a16="http://schemas.microsoft.com/office/drawing/2014/main" id="{991BE8F5-BC82-8A28-74C9-CA1A31CAD16F}"/>
              </a:ext>
            </a:extLst>
          </p:cNvPr>
          <p:cNvPicPr>
            <a:picLocks noChangeAspect="1"/>
          </p:cNvPicPr>
          <p:nvPr/>
        </p:nvPicPr>
        <p:blipFill>
          <a:blip r:embed="rId2"/>
          <a:stretch>
            <a:fillRect/>
          </a:stretch>
        </p:blipFill>
        <p:spPr>
          <a:xfrm>
            <a:off x="122180" y="914401"/>
            <a:ext cx="8877300" cy="3342290"/>
          </a:xfrm>
          <a:prstGeom prst="rect">
            <a:avLst/>
          </a:prstGeom>
        </p:spPr>
      </p:pic>
      <p:pic>
        <p:nvPicPr>
          <p:cNvPr id="9" name="Picture 2" descr="jk flip flop symbol">
            <a:extLst>
              <a:ext uri="{FF2B5EF4-FFF2-40B4-BE49-F238E27FC236}">
                <a16:creationId xmlns:a16="http://schemas.microsoft.com/office/drawing/2014/main" id="{D173CA42-26DC-4339-AB2B-55D9B5935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63" y="4340772"/>
            <a:ext cx="8481533" cy="219814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6C750BA4-DFB5-FD69-5119-1CDA6EA87EBA}"/>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3236212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6BA0A-8543-D5E1-743F-D0ADC9BBCE5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D8AD0B4-144C-A183-13E2-4EEC910EB39F}"/>
              </a:ext>
            </a:extLst>
          </p:cNvPr>
          <p:cNvSpPr>
            <a:spLocks noGrp="1"/>
          </p:cNvSpPr>
          <p:nvPr>
            <p:ph type="subTitle" idx="1"/>
          </p:nvPr>
        </p:nvSpPr>
        <p:spPr>
          <a:xfrm>
            <a:off x="495300" y="914401"/>
            <a:ext cx="8153400" cy="4724400"/>
          </a:xfrm>
        </p:spPr>
        <p:txBody>
          <a:bodyPr/>
          <a:lstStyle/>
          <a:p>
            <a:pPr algn="l"/>
            <a:r>
              <a:rPr lang="en-IN" sz="1800" b="1" i="0" dirty="0">
                <a:solidFill>
                  <a:srgbClr val="273239"/>
                </a:solidFill>
                <a:effectLst/>
                <a:latin typeface="Times New Roman" panose="02020603050405020304" pitchFamily="18" charset="0"/>
                <a:cs typeface="Times New Roman" panose="02020603050405020304" pitchFamily="18" charset="0"/>
              </a:rPr>
              <a:t>Applications of JK Flip-Flop</a:t>
            </a:r>
          </a:p>
          <a:p>
            <a:pPr algn="just" fontAlgn="base">
              <a:buFont typeface="Arial" panose="020B0604020202020204" pitchFamily="34" charset="0"/>
              <a:buChar char="•"/>
            </a:pPr>
            <a:r>
              <a:rPr lang="en-IN" sz="1800" b="1" i="0" u="sng" dirty="0">
                <a:solidFill>
                  <a:srgbClr val="273239"/>
                </a:solidFill>
                <a:effectLst/>
                <a:latin typeface="Times New Roman" panose="02020603050405020304" pitchFamily="18" charset="0"/>
                <a:cs typeface="Times New Roman" panose="02020603050405020304" pitchFamily="18" charset="0"/>
                <a:hlinkClick r:id="rId2"/>
              </a:rPr>
              <a:t>Counters</a:t>
            </a:r>
            <a:r>
              <a:rPr lang="en-IN" sz="1800" b="1" i="0" dirty="0">
                <a:solidFill>
                  <a:srgbClr val="273239"/>
                </a:solidFill>
                <a:effectLst/>
                <a:latin typeface="Times New Roman" panose="02020603050405020304" pitchFamily="18" charset="0"/>
                <a:cs typeface="Times New Roman" panose="02020603050405020304" pitchFamily="18" charset="0"/>
              </a:rPr>
              <a:t>:</a:t>
            </a:r>
            <a:r>
              <a:rPr lang="en-IN" sz="1800" b="0" i="0" dirty="0">
                <a:solidFill>
                  <a:srgbClr val="273239"/>
                </a:solidFill>
                <a:effectLst/>
                <a:latin typeface="Times New Roman" panose="02020603050405020304" pitchFamily="18" charset="0"/>
                <a:cs typeface="Times New Roman" panose="02020603050405020304" pitchFamily="18" charset="0"/>
              </a:rPr>
              <a:t> These are very essential components for the application of frequency dividers and event sequencers where there is a need of storing and propagating the count value. We can design binary synchronous and asynchronous counters using JK-flipflop.</a:t>
            </a:r>
          </a:p>
          <a:p>
            <a:pPr algn="just" fontAlgn="base">
              <a:buFont typeface="Arial" panose="020B0604020202020204" pitchFamily="34" charset="0"/>
              <a:buChar char="•"/>
            </a:pPr>
            <a:r>
              <a:rPr lang="en-IN" sz="1800" b="1" i="0" u="sng" dirty="0">
                <a:solidFill>
                  <a:srgbClr val="273239"/>
                </a:solidFill>
                <a:effectLst/>
                <a:latin typeface="Times New Roman" panose="02020603050405020304" pitchFamily="18" charset="0"/>
                <a:cs typeface="Times New Roman" panose="02020603050405020304" pitchFamily="18" charset="0"/>
                <a:hlinkClick r:id="rId3"/>
              </a:rPr>
              <a:t>Shift registers</a:t>
            </a:r>
            <a:r>
              <a:rPr lang="en-IN" sz="1800" b="1" i="0" dirty="0">
                <a:solidFill>
                  <a:srgbClr val="273239"/>
                </a:solidFill>
                <a:effectLst/>
                <a:latin typeface="Times New Roman" panose="02020603050405020304" pitchFamily="18" charset="0"/>
                <a:cs typeface="Times New Roman" panose="02020603050405020304" pitchFamily="18" charset="0"/>
              </a:rPr>
              <a:t>:</a:t>
            </a:r>
            <a:r>
              <a:rPr lang="en-IN" sz="1800" b="0" i="0" dirty="0">
                <a:solidFill>
                  <a:srgbClr val="273239"/>
                </a:solidFill>
                <a:effectLst/>
                <a:latin typeface="Times New Roman" panose="02020603050405020304" pitchFamily="18" charset="0"/>
                <a:cs typeface="Times New Roman" panose="02020603050405020304" pitchFamily="18" charset="0"/>
              </a:rPr>
              <a:t> For data storage and manipulation, serial-to-parallel or parallel-to-serial data conversion the </a:t>
            </a:r>
            <a:r>
              <a:rPr lang="en-IN" sz="1800" b="0" i="0" u="sng" dirty="0">
                <a:solidFill>
                  <a:srgbClr val="273239"/>
                </a:solidFill>
                <a:effectLst/>
                <a:latin typeface="Times New Roman" panose="02020603050405020304" pitchFamily="18" charset="0"/>
                <a:cs typeface="Times New Roman" panose="02020603050405020304" pitchFamily="18" charset="0"/>
                <a:hlinkClick r:id="rId3"/>
              </a:rPr>
              <a:t>shift registers</a:t>
            </a:r>
            <a:r>
              <a:rPr lang="en-IN" sz="1800" b="0" i="0" dirty="0">
                <a:solidFill>
                  <a:srgbClr val="273239"/>
                </a:solidFill>
                <a:effectLst/>
                <a:latin typeface="Times New Roman" panose="02020603050405020304" pitchFamily="18" charset="0"/>
                <a:cs typeface="Times New Roman" panose="02020603050405020304" pitchFamily="18" charset="0"/>
              </a:rPr>
              <a:t> are widely used. Registers can store and shift the binary data in a sequential manner. We can design it by JK-flipflops.</a:t>
            </a:r>
          </a:p>
          <a:p>
            <a:pPr algn="just" fontAlgn="base">
              <a:buFont typeface="Arial" panose="020B0604020202020204" pitchFamily="34" charset="0"/>
              <a:buChar char="•"/>
            </a:pPr>
            <a:r>
              <a:rPr lang="en-IN" sz="1800" b="1" i="0" u="sng" dirty="0">
                <a:solidFill>
                  <a:srgbClr val="273239"/>
                </a:solidFill>
                <a:effectLst/>
                <a:latin typeface="Times New Roman" panose="02020603050405020304" pitchFamily="18" charset="0"/>
                <a:cs typeface="Times New Roman" panose="02020603050405020304" pitchFamily="18" charset="0"/>
                <a:hlinkClick r:id="rId4"/>
              </a:rPr>
              <a:t>Memory Units</a:t>
            </a:r>
            <a:r>
              <a:rPr lang="en-IN" sz="1800" b="1" i="0" dirty="0">
                <a:solidFill>
                  <a:srgbClr val="273239"/>
                </a:solidFill>
                <a:effectLst/>
                <a:latin typeface="Times New Roman" panose="02020603050405020304" pitchFamily="18" charset="0"/>
                <a:cs typeface="Times New Roman" panose="02020603050405020304" pitchFamily="18" charset="0"/>
              </a:rPr>
              <a:t>:</a:t>
            </a:r>
            <a:r>
              <a:rPr lang="en-IN" sz="1800" b="0" i="0" dirty="0">
                <a:solidFill>
                  <a:srgbClr val="273239"/>
                </a:solidFill>
                <a:effectLst/>
                <a:latin typeface="Times New Roman" panose="02020603050405020304" pitchFamily="18" charset="0"/>
                <a:cs typeface="Times New Roman" panose="02020603050405020304" pitchFamily="18" charset="0"/>
              </a:rPr>
              <a:t> JK-flipflop itself act as a memory unit to store binary information. By making a sequential chain of JK-flipflops we can use it even as </a:t>
            </a:r>
            <a:r>
              <a:rPr lang="en-IN" sz="1800" b="0" i="0" u="sng" dirty="0">
                <a:solidFill>
                  <a:srgbClr val="273239"/>
                </a:solidFill>
                <a:effectLst/>
                <a:latin typeface="Times New Roman" panose="02020603050405020304" pitchFamily="18" charset="0"/>
                <a:cs typeface="Times New Roman" panose="02020603050405020304" pitchFamily="18" charset="0"/>
                <a:hlinkClick r:id="rId5"/>
              </a:rPr>
              <a:t>RAM</a:t>
            </a:r>
            <a:r>
              <a:rPr lang="en-IN" sz="1800" b="0" i="0" dirty="0">
                <a:solidFill>
                  <a:srgbClr val="273239"/>
                </a:solidFill>
                <a:effectLst/>
                <a:latin typeface="Times New Roman" panose="02020603050405020304" pitchFamily="18" charset="0"/>
                <a:cs typeface="Times New Roman" panose="02020603050405020304" pitchFamily="18" charset="0"/>
              </a:rPr>
              <a:t>.</a:t>
            </a:r>
          </a:p>
          <a:p>
            <a:pPr algn="l"/>
            <a:endParaRPr lang="en-IN" sz="1800" b="1" i="0" dirty="0">
              <a:solidFill>
                <a:srgbClr val="273239"/>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120813F-B1B6-F971-EDD1-EAAC17789B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5" name="Date Placeholder 4">
            <a:extLst>
              <a:ext uri="{FF2B5EF4-FFF2-40B4-BE49-F238E27FC236}">
                <a16:creationId xmlns:a16="http://schemas.microsoft.com/office/drawing/2014/main" id="{90151D30-D97A-16E8-C629-3DA5883C1EA5}"/>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1576957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1C4F4-294C-5088-02B1-6D52F47754A4}"/>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FE1B7D3D-87FD-3ED9-62C8-59393D55F1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6" name="TextBox 5">
            <a:extLst>
              <a:ext uri="{FF2B5EF4-FFF2-40B4-BE49-F238E27FC236}">
                <a16:creationId xmlns:a16="http://schemas.microsoft.com/office/drawing/2014/main" id="{6E4D3223-A9B1-423D-FC72-BFA951D8B5BB}"/>
              </a:ext>
            </a:extLst>
          </p:cNvPr>
          <p:cNvSpPr txBox="1"/>
          <p:nvPr/>
        </p:nvSpPr>
        <p:spPr>
          <a:xfrm>
            <a:off x="112987" y="1056289"/>
            <a:ext cx="4577254" cy="3323987"/>
          </a:xfrm>
          <a:prstGeom prst="rect">
            <a:avLst/>
          </a:prstGeom>
          <a:noFill/>
        </p:spPr>
        <p:txBody>
          <a:bodyPr wrap="square">
            <a:spAutoFit/>
          </a:bodyPr>
          <a:lstStyle/>
          <a:p>
            <a:pPr algn="just" fontAlgn="base"/>
            <a:r>
              <a:rPr lang="en-IN" b="1" i="0" dirty="0">
                <a:solidFill>
                  <a:srgbClr val="273239"/>
                </a:solidFill>
                <a:effectLst/>
                <a:latin typeface="Nunito" pitchFamily="2" charset="77"/>
              </a:rPr>
              <a:t>Advantages of JK Flip-Flop</a:t>
            </a:r>
          </a:p>
          <a:p>
            <a:pPr algn="just" fontAlgn="base"/>
            <a:endParaRPr lang="en-IN" b="1" i="0" dirty="0">
              <a:solidFill>
                <a:srgbClr val="273239"/>
              </a:solidFill>
              <a:effectLst/>
              <a:latin typeface="Nunito" pitchFamily="2" charset="77"/>
            </a:endParaRPr>
          </a:p>
          <a:p>
            <a:pPr algn="just" fontAlgn="base">
              <a:buFont typeface="Arial" panose="020B0604020202020204" pitchFamily="34" charset="0"/>
              <a:buChar char="•"/>
            </a:pPr>
            <a:r>
              <a:rPr lang="en-IN" b="1" i="0" dirty="0">
                <a:solidFill>
                  <a:srgbClr val="273239"/>
                </a:solidFill>
                <a:effectLst/>
                <a:latin typeface="Nunito" pitchFamily="2" charset="77"/>
              </a:rPr>
              <a:t>Versatility:</a:t>
            </a:r>
            <a:r>
              <a:rPr lang="en-IN" b="0" i="0" dirty="0">
                <a:solidFill>
                  <a:srgbClr val="273239"/>
                </a:solidFill>
                <a:effectLst/>
                <a:latin typeface="Nunito" pitchFamily="2" charset="77"/>
              </a:rPr>
              <a:t> As discussed above, JK-flipflops can be used as a basic memory element or a primary building block of further complex memory design. It is very much adaptive as it can be operated in both synchronous and asynchronous modes.</a:t>
            </a:r>
          </a:p>
          <a:p>
            <a:pPr algn="just" fontAlgn="base">
              <a:buFont typeface="Arial" panose="020B0604020202020204" pitchFamily="34" charset="0"/>
              <a:buChar char="•"/>
            </a:pPr>
            <a:r>
              <a:rPr lang="en-IN" b="1" i="0" dirty="0">
                <a:solidFill>
                  <a:srgbClr val="273239"/>
                </a:solidFill>
                <a:effectLst/>
                <a:latin typeface="Nunito" pitchFamily="2" charset="77"/>
              </a:rPr>
              <a:t>Toggle Functionality:</a:t>
            </a:r>
            <a:r>
              <a:rPr lang="en-IN" b="0" i="0" dirty="0">
                <a:solidFill>
                  <a:srgbClr val="273239"/>
                </a:solidFill>
                <a:effectLst/>
                <a:latin typeface="Nunito" pitchFamily="2" charset="77"/>
              </a:rPr>
              <a:t> The application which are required to get output as its complement of input that also can be developed by JK-flipflops as when J=K=1 it triggers toggle state which gives output which is complement with it’s each clock pulse.</a:t>
            </a:r>
          </a:p>
          <a:p>
            <a:pPr algn="just" fontAlgn="base">
              <a:buFont typeface="Arial" panose="020B0604020202020204" pitchFamily="34" charset="0"/>
              <a:buChar char="•"/>
            </a:pPr>
            <a:r>
              <a:rPr lang="en-IN" b="1" i="0" dirty="0">
                <a:solidFill>
                  <a:srgbClr val="273239"/>
                </a:solidFill>
                <a:effectLst/>
                <a:latin typeface="Nunito" pitchFamily="2" charset="77"/>
              </a:rPr>
              <a:t>Error Detection and Correction:</a:t>
            </a:r>
            <a:r>
              <a:rPr lang="en-IN" b="0" i="0" dirty="0">
                <a:solidFill>
                  <a:srgbClr val="273239"/>
                </a:solidFill>
                <a:effectLst/>
                <a:latin typeface="Nunito" pitchFamily="2" charset="77"/>
              </a:rPr>
              <a:t> We can use a complex circuit built by JK-flipflops which can detect and correct information during data-transmission.</a:t>
            </a:r>
          </a:p>
        </p:txBody>
      </p:sp>
      <p:sp>
        <p:nvSpPr>
          <p:cNvPr id="8" name="TextBox 7">
            <a:extLst>
              <a:ext uri="{FF2B5EF4-FFF2-40B4-BE49-F238E27FC236}">
                <a16:creationId xmlns:a16="http://schemas.microsoft.com/office/drawing/2014/main" id="{E79660EB-2F44-47D5-17D5-B618CAFB8199}"/>
              </a:ext>
            </a:extLst>
          </p:cNvPr>
          <p:cNvSpPr txBox="1"/>
          <p:nvPr/>
        </p:nvSpPr>
        <p:spPr>
          <a:xfrm>
            <a:off x="4690241" y="1056289"/>
            <a:ext cx="4225159" cy="3108543"/>
          </a:xfrm>
          <a:prstGeom prst="rect">
            <a:avLst/>
          </a:prstGeom>
          <a:noFill/>
        </p:spPr>
        <p:txBody>
          <a:bodyPr wrap="square">
            <a:spAutoFit/>
          </a:bodyPr>
          <a:lstStyle/>
          <a:p>
            <a:pPr algn="just" fontAlgn="base"/>
            <a:r>
              <a:rPr lang="en-IN" b="1" i="0" dirty="0">
                <a:solidFill>
                  <a:srgbClr val="273239"/>
                </a:solidFill>
                <a:effectLst/>
                <a:latin typeface="Nunito" pitchFamily="2" charset="77"/>
              </a:rPr>
              <a:t>Disadvantages of JK Flip-Flop</a:t>
            </a:r>
          </a:p>
          <a:p>
            <a:pPr algn="just" fontAlgn="base"/>
            <a:endParaRPr lang="en-IN" b="1" i="0" dirty="0">
              <a:solidFill>
                <a:srgbClr val="273239"/>
              </a:solidFill>
              <a:effectLst/>
              <a:latin typeface="Nunito" pitchFamily="2" charset="77"/>
            </a:endParaRPr>
          </a:p>
          <a:p>
            <a:pPr algn="just" fontAlgn="base">
              <a:buFont typeface="Arial" panose="020B0604020202020204" pitchFamily="34" charset="0"/>
              <a:buChar char="•"/>
            </a:pPr>
            <a:r>
              <a:rPr lang="en-IN" b="1" i="0" dirty="0">
                <a:solidFill>
                  <a:srgbClr val="273239"/>
                </a:solidFill>
                <a:effectLst/>
                <a:latin typeface="Nunito" pitchFamily="2" charset="77"/>
              </a:rPr>
              <a:t>Complexity:</a:t>
            </a:r>
            <a:r>
              <a:rPr lang="en-IN" b="0" i="0" dirty="0">
                <a:solidFill>
                  <a:srgbClr val="273239"/>
                </a:solidFill>
                <a:effectLst/>
                <a:latin typeface="Nunito" pitchFamily="2" charset="77"/>
              </a:rPr>
              <a:t> Compared to other types of flipflops(D,T, SR), JK flipflop requires additional logic gates to implement which consumes extra memory resources and increases complexity to operate.</a:t>
            </a:r>
          </a:p>
          <a:p>
            <a:pPr algn="just" fontAlgn="base">
              <a:buFont typeface="Arial" panose="020B0604020202020204" pitchFamily="34" charset="0"/>
              <a:buChar char="•"/>
            </a:pPr>
            <a:r>
              <a:rPr lang="en-IN" b="1" i="0" dirty="0">
                <a:solidFill>
                  <a:srgbClr val="273239"/>
                </a:solidFill>
                <a:effectLst/>
                <a:latin typeface="Nunito" pitchFamily="2" charset="77"/>
              </a:rPr>
              <a:t>Propagation Delay:</a:t>
            </a:r>
            <a:r>
              <a:rPr lang="en-IN" b="0" i="0" dirty="0">
                <a:solidFill>
                  <a:srgbClr val="273239"/>
                </a:solidFill>
                <a:effectLst/>
                <a:latin typeface="Nunito" pitchFamily="2" charset="77"/>
              </a:rPr>
              <a:t> This is the major problem present in JK-FF. Propagation delay results a timing delay in certain application which are time-flow sensitive.</a:t>
            </a:r>
          </a:p>
          <a:p>
            <a:pPr algn="just" fontAlgn="base">
              <a:buFont typeface="Arial" panose="020B0604020202020204" pitchFamily="34" charset="0"/>
              <a:buChar char="•"/>
            </a:pPr>
            <a:r>
              <a:rPr lang="en-IN" b="1" i="0" dirty="0">
                <a:solidFill>
                  <a:srgbClr val="273239"/>
                </a:solidFill>
                <a:effectLst/>
                <a:latin typeface="Nunito" pitchFamily="2" charset="77"/>
              </a:rPr>
              <a:t>Race Problem:</a:t>
            </a:r>
            <a:r>
              <a:rPr lang="en-IN" b="0" i="0" dirty="0">
                <a:solidFill>
                  <a:srgbClr val="273239"/>
                </a:solidFill>
                <a:effectLst/>
                <a:latin typeface="Nunito" pitchFamily="2" charset="77"/>
              </a:rPr>
              <a:t> This issue arises when the clock input’s timing pulse isn’t given enough time to turn “Off” before the output Q’s state is altered.</a:t>
            </a:r>
          </a:p>
        </p:txBody>
      </p:sp>
      <p:sp>
        <p:nvSpPr>
          <p:cNvPr id="3" name="Date Placeholder 2">
            <a:extLst>
              <a:ext uri="{FF2B5EF4-FFF2-40B4-BE49-F238E27FC236}">
                <a16:creationId xmlns:a16="http://schemas.microsoft.com/office/drawing/2014/main" id="{F3FC6D85-80C7-D074-74AA-E04EAC4272A2}"/>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427918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3"/>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0" i="0" dirty="0">
                <a:solidFill>
                  <a:srgbClr val="610B38"/>
                </a:solidFill>
                <a:latin typeface="Arial"/>
                <a:ea typeface="Arial"/>
                <a:cs typeface="Arial"/>
                <a:sym typeface="Arial"/>
              </a:rPr>
              <a:t>J-K Flip-flop</a:t>
            </a:r>
            <a:endParaRPr dirty="0"/>
          </a:p>
        </p:txBody>
      </p:sp>
      <p:sp>
        <p:nvSpPr>
          <p:cNvPr id="370" name="Google Shape;37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371" name="Google Shape;371;p23"/>
          <p:cNvSpPr txBox="1"/>
          <p:nvPr/>
        </p:nvSpPr>
        <p:spPr>
          <a:xfrm>
            <a:off x="298938" y="1016015"/>
            <a:ext cx="8546123" cy="2800726"/>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800"/>
              <a:buFont typeface="Arial"/>
              <a:buChar char="•"/>
            </a:pPr>
            <a:r>
              <a:rPr lang="en-US" sz="1800" b="0" i="0" u="none" strike="noStrike" cap="none" dirty="0">
                <a:solidFill>
                  <a:srgbClr val="333333"/>
                </a:solidFill>
                <a:latin typeface="Times New Roman"/>
                <a:ea typeface="Times New Roman"/>
                <a:cs typeface="Times New Roman"/>
                <a:sym typeface="Times New Roman"/>
              </a:rPr>
              <a:t>The </a:t>
            </a:r>
            <a:r>
              <a:rPr lang="en-US" sz="1800" b="0" i="0" u="none" strike="noStrike" cap="none" dirty="0">
                <a:solidFill>
                  <a:schemeClr val="dk1"/>
                </a:solidFill>
                <a:latin typeface="Times New Roman"/>
                <a:ea typeface="Times New Roman"/>
                <a:cs typeface="Times New Roman"/>
                <a:sym typeface="Times New Roman"/>
              </a:rPr>
              <a:t>JK flip flop </a:t>
            </a:r>
            <a:r>
              <a:rPr lang="en-US" sz="1800" b="0" i="0" u="none" strike="noStrike" cap="none" dirty="0">
                <a:solidFill>
                  <a:srgbClr val="333333"/>
                </a:solidFill>
                <a:latin typeface="Times New Roman"/>
                <a:ea typeface="Times New Roman"/>
                <a:cs typeface="Times New Roman"/>
                <a:sym typeface="Times New Roman"/>
              </a:rPr>
              <a:t>is used to remove the drawback of the S-R flip flop, i.e., undefined states. The JK flip flop is formed by doing modification in the SR flip flop. The S-R flip flop is improved in order to construct the J-K flip flop. When S and R input is set to true, the SR flip flop gives an inaccurate result. But in the case of JK flip flop, it gives the correct output. </a:t>
            </a:r>
          </a:p>
          <a:p>
            <a:pPr marL="285750" marR="0" lvl="0" indent="-285750" algn="just" rtl="0">
              <a:lnSpc>
                <a:spcPct val="100000"/>
              </a:lnSpc>
              <a:spcBef>
                <a:spcPts val="0"/>
              </a:spcBef>
              <a:spcAft>
                <a:spcPts val="0"/>
              </a:spcAft>
              <a:buClr>
                <a:srgbClr val="000000"/>
              </a:buClr>
              <a:buSzPts val="1800"/>
              <a:buFont typeface="Arial"/>
              <a:buChar char="•"/>
            </a:pPr>
            <a:endParaRPr dirty="0"/>
          </a:p>
          <a:p>
            <a:pPr marL="285750" marR="0" lvl="0" indent="-285750" algn="just" rtl="0">
              <a:lnSpc>
                <a:spcPct val="100000"/>
              </a:lnSpc>
              <a:spcBef>
                <a:spcPts val="0"/>
              </a:spcBef>
              <a:spcAft>
                <a:spcPts val="0"/>
              </a:spcAft>
              <a:buClr>
                <a:srgbClr val="000000"/>
              </a:buClr>
              <a:buSzPts val="1800"/>
              <a:buFont typeface="Arial"/>
              <a:buChar char="•"/>
            </a:pPr>
            <a:r>
              <a:rPr lang="en-US" sz="1800" b="0" i="0" u="none" strike="noStrike" cap="none" dirty="0">
                <a:solidFill>
                  <a:srgbClr val="333333"/>
                </a:solidFill>
                <a:latin typeface="Times New Roman"/>
                <a:ea typeface="Times New Roman"/>
                <a:cs typeface="Times New Roman"/>
                <a:sym typeface="Times New Roman"/>
              </a:rPr>
              <a:t>In J-K flip flop, if both of its inputs are different, the value of J at the next clock edge is taken by the output Y. If both of its input is low, then no change occurs, and if high at the clock edge, then from one state to the other, the output will be toggled. The JK Flip Flop is a Set or Reset Flip flop in the digital system.</a:t>
            </a:r>
            <a:endParaRPr sz="1800" b="0" i="0" u="none" strike="noStrike" cap="none" dirty="0">
              <a:solidFill>
                <a:srgbClr val="000000"/>
              </a:solidFill>
              <a:latin typeface="Times New Roman"/>
              <a:ea typeface="Times New Roman"/>
              <a:cs typeface="Times New Roman"/>
              <a:sym typeface="Times New Roman"/>
            </a:endParaRPr>
          </a:p>
        </p:txBody>
      </p:sp>
      <p:sp>
        <p:nvSpPr>
          <p:cNvPr id="2" name="Date Placeholder 1">
            <a:extLst>
              <a:ext uri="{FF2B5EF4-FFF2-40B4-BE49-F238E27FC236}">
                <a16:creationId xmlns:a16="http://schemas.microsoft.com/office/drawing/2014/main" id="{729235E5-52FB-F1C7-5A53-52D41D63B7BE}"/>
              </a:ext>
            </a:extLst>
          </p:cNvPr>
          <p:cNvSpPr>
            <a:spLocks noGrp="1"/>
          </p:cNvSpPr>
          <p:nvPr>
            <p:ph type="dt" idx="10"/>
          </p:nvPr>
        </p:nvSpPr>
        <p:spPr/>
        <p:txBody>
          <a:bodyPr/>
          <a:lstStyle/>
          <a:p>
            <a:r>
              <a:rPr lang="en-IN"/>
              <a:t>22CS016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3"/>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0" i="0">
                <a:solidFill>
                  <a:srgbClr val="610B38"/>
                </a:solidFill>
                <a:latin typeface="Arial"/>
                <a:ea typeface="Arial"/>
                <a:cs typeface="Arial"/>
                <a:sym typeface="Arial"/>
              </a:rPr>
              <a:t>J-K Flip-flop</a:t>
            </a:r>
            <a:endParaRPr/>
          </a:p>
        </p:txBody>
      </p:sp>
      <p:sp>
        <p:nvSpPr>
          <p:cNvPr id="370" name="Google Shape;37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371" name="Google Shape;371;p23"/>
          <p:cNvSpPr txBox="1"/>
          <p:nvPr/>
        </p:nvSpPr>
        <p:spPr>
          <a:xfrm>
            <a:off x="298938" y="1016015"/>
            <a:ext cx="8546123" cy="258532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333333"/>
                </a:solidFill>
                <a:latin typeface="Times New Roman"/>
                <a:ea typeface="Times New Roman"/>
                <a:cs typeface="Times New Roman"/>
                <a:sym typeface="Times New Roman"/>
              </a:rPr>
              <a:t>The </a:t>
            </a:r>
            <a:r>
              <a:rPr lang="en-US" sz="1800" b="0" i="0" u="none" strike="noStrike" cap="none">
                <a:solidFill>
                  <a:schemeClr val="dk1"/>
                </a:solidFill>
                <a:latin typeface="Times New Roman"/>
                <a:ea typeface="Times New Roman"/>
                <a:cs typeface="Times New Roman"/>
                <a:sym typeface="Times New Roman"/>
              </a:rPr>
              <a:t>JK flip flop </a:t>
            </a:r>
            <a:r>
              <a:rPr lang="en-US" sz="1800" b="0" i="0" u="none" strike="noStrike" cap="none">
                <a:solidFill>
                  <a:srgbClr val="333333"/>
                </a:solidFill>
                <a:latin typeface="Times New Roman"/>
                <a:ea typeface="Times New Roman"/>
                <a:cs typeface="Times New Roman"/>
                <a:sym typeface="Times New Roman"/>
              </a:rPr>
              <a:t>is used to remove the drawback of the S-R flip flop, i.e., undefined states. The JK flip flop is formed by doing modification in the SR flip flop. The S-R flip flop is improved in order to construct the J-K flip flop. When S and R input is set to true, the SR flip flop gives an inaccurate result. But in the case of JK flip flop, it gives the correct output. </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333333"/>
                </a:solidFill>
                <a:latin typeface="Times New Roman"/>
                <a:ea typeface="Times New Roman"/>
                <a:cs typeface="Times New Roman"/>
                <a:sym typeface="Times New Roman"/>
              </a:rPr>
              <a:t>In J-K flip flop, if both of its inputs are different, the value of J at the next clock edge is taken by the output Y. If both of its input is low, then no change occurs, and if high at the clock edge, then from one state to the other, the output will be toggled. The JK Flip Flop is a Set or Reset Flip flop in the digital system.</a:t>
            </a:r>
            <a:endParaRPr sz="1800" b="0" i="0" u="none" strike="noStrike" cap="none">
              <a:solidFill>
                <a:srgbClr val="000000"/>
              </a:solidFill>
              <a:latin typeface="Times New Roman"/>
              <a:ea typeface="Times New Roman"/>
              <a:cs typeface="Times New Roman"/>
              <a:sym typeface="Times New Roman"/>
            </a:endParaRPr>
          </a:p>
        </p:txBody>
      </p:sp>
      <p:pic>
        <p:nvPicPr>
          <p:cNvPr id="372" name="Google Shape;372;p23" descr="Basics of Flip Flop"/>
          <p:cNvPicPr preferRelativeResize="0"/>
          <p:nvPr/>
        </p:nvPicPr>
        <p:blipFill rotWithShape="1">
          <a:blip r:embed="rId3">
            <a:alphaModFix/>
          </a:blip>
          <a:srcRect/>
          <a:stretch/>
        </p:blipFill>
        <p:spPr>
          <a:xfrm>
            <a:off x="73488" y="3714676"/>
            <a:ext cx="4648200" cy="2905125"/>
          </a:xfrm>
          <a:prstGeom prst="rect">
            <a:avLst/>
          </a:prstGeom>
          <a:noFill/>
          <a:ln>
            <a:noFill/>
          </a:ln>
        </p:spPr>
      </p:pic>
      <p:pic>
        <p:nvPicPr>
          <p:cNvPr id="373" name="Google Shape;373;p23" descr="Basics of Flip Flop"/>
          <p:cNvPicPr preferRelativeResize="0"/>
          <p:nvPr/>
        </p:nvPicPr>
        <p:blipFill rotWithShape="1">
          <a:blip r:embed="rId4">
            <a:alphaModFix/>
          </a:blip>
          <a:srcRect/>
          <a:stretch/>
        </p:blipFill>
        <p:spPr>
          <a:xfrm>
            <a:off x="5748191" y="3729019"/>
            <a:ext cx="2543175" cy="2992456"/>
          </a:xfrm>
          <a:prstGeom prst="rect">
            <a:avLst/>
          </a:prstGeom>
          <a:noFill/>
          <a:ln>
            <a:noFill/>
          </a:ln>
        </p:spPr>
      </p:pic>
      <p:sp>
        <p:nvSpPr>
          <p:cNvPr id="374" name="Google Shape;374;p23"/>
          <p:cNvSpPr txBox="1"/>
          <p:nvPr/>
        </p:nvSpPr>
        <p:spPr>
          <a:xfrm>
            <a:off x="5926162" y="3295847"/>
            <a:ext cx="1948375" cy="36933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Truth Table:</a:t>
            </a:r>
            <a:endParaRPr/>
          </a:p>
        </p:txBody>
      </p:sp>
      <p:sp>
        <p:nvSpPr>
          <p:cNvPr id="2" name="Date Placeholder 1">
            <a:extLst>
              <a:ext uri="{FF2B5EF4-FFF2-40B4-BE49-F238E27FC236}">
                <a16:creationId xmlns:a16="http://schemas.microsoft.com/office/drawing/2014/main" id="{3994E18B-DCDC-5A70-938A-E1757B3EA992}"/>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391896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649B-3BF9-E673-270E-A02693AA35EF}"/>
              </a:ext>
            </a:extLst>
          </p:cNvPr>
          <p:cNvSpPr>
            <a:spLocks noGrp="1"/>
          </p:cNvSpPr>
          <p:nvPr>
            <p:ph type="ctrTitle"/>
          </p:nvPr>
        </p:nvSpPr>
        <p:spPr/>
        <p:txBody>
          <a:bodyPr/>
          <a:lstStyle/>
          <a:p>
            <a:pPr algn="l"/>
            <a:r>
              <a:rPr lang="en-IN" sz="2800" b="1" i="0" dirty="0">
                <a:solidFill>
                  <a:srgbClr val="404041"/>
                </a:solidFill>
                <a:effectLst/>
                <a:latin typeface="Times New Roman" panose="02020603050405020304" pitchFamily="18" charset="0"/>
                <a:cs typeface="Times New Roman" panose="02020603050405020304" pitchFamily="18" charset="0"/>
              </a:rPr>
              <a:t>The Master-Slave Configuration</a:t>
            </a:r>
            <a:endParaRPr lang="en-US"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0AC2359-6A42-8AD3-A8DB-F90AE58A9670}"/>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0E522560-1D74-EB9D-012A-EC8B2361F7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5122" name="Picture 2" descr="master slave jk flip flop">
            <a:extLst>
              <a:ext uri="{FF2B5EF4-FFF2-40B4-BE49-F238E27FC236}">
                <a16:creationId xmlns:a16="http://schemas.microsoft.com/office/drawing/2014/main" id="{C43F778C-6E53-A7C4-CC43-5E8450E3F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076497"/>
            <a:ext cx="8153400" cy="1629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BE31B66-F41D-5B28-9240-E8CC8B4BAC1F}"/>
              </a:ext>
            </a:extLst>
          </p:cNvPr>
          <p:cNvPicPr>
            <a:picLocks noChangeAspect="1"/>
          </p:cNvPicPr>
          <p:nvPr/>
        </p:nvPicPr>
        <p:blipFill>
          <a:blip r:embed="rId3"/>
          <a:stretch>
            <a:fillRect/>
          </a:stretch>
        </p:blipFill>
        <p:spPr>
          <a:xfrm>
            <a:off x="0" y="762000"/>
            <a:ext cx="8573814" cy="4314497"/>
          </a:xfrm>
          <a:prstGeom prst="rect">
            <a:avLst/>
          </a:prstGeom>
        </p:spPr>
      </p:pic>
      <p:sp>
        <p:nvSpPr>
          <p:cNvPr id="5" name="Date Placeholder 4">
            <a:extLst>
              <a:ext uri="{FF2B5EF4-FFF2-40B4-BE49-F238E27FC236}">
                <a16:creationId xmlns:a16="http://schemas.microsoft.com/office/drawing/2014/main" id="{F9A0C4B6-E44D-D504-B264-84DA16A157B1}"/>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1858648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6237-58CF-1C84-C8CD-679E8E9434CD}"/>
              </a:ext>
            </a:extLst>
          </p:cNvPr>
          <p:cNvSpPr>
            <a:spLocks noGrp="1"/>
          </p:cNvSpPr>
          <p:nvPr>
            <p:ph type="ctrTitle"/>
          </p:nvPr>
        </p:nvSpPr>
        <p:spPr/>
        <p:txBody>
          <a:bodyPr/>
          <a:lstStyle/>
          <a:p>
            <a:r>
              <a:rPr lang="en-US" b="0" i="0" dirty="0">
                <a:solidFill>
                  <a:srgbClr val="610B38"/>
                </a:solidFill>
                <a:latin typeface="Arial"/>
                <a:ea typeface="Arial"/>
                <a:cs typeface="Arial"/>
                <a:sym typeface="Arial"/>
              </a:rPr>
              <a:t>D Flip Flop</a:t>
            </a:r>
            <a:endParaRPr lang="en-US" dirty="0"/>
          </a:p>
        </p:txBody>
      </p:sp>
      <p:sp>
        <p:nvSpPr>
          <p:cNvPr id="3" name="Subtitle 2">
            <a:extLst>
              <a:ext uri="{FF2B5EF4-FFF2-40B4-BE49-F238E27FC236}">
                <a16:creationId xmlns:a16="http://schemas.microsoft.com/office/drawing/2014/main" id="{97FFF98F-D583-17AB-15C7-2CF81EFB320F}"/>
              </a:ext>
            </a:extLst>
          </p:cNvPr>
          <p:cNvSpPr>
            <a:spLocks noGrp="1"/>
          </p:cNvSpPr>
          <p:nvPr>
            <p:ph type="subTitle" idx="1"/>
          </p:nvPr>
        </p:nvSpPr>
        <p:spPr>
          <a:xfrm>
            <a:off x="533400" y="933450"/>
            <a:ext cx="8153400" cy="4724400"/>
          </a:xfrm>
        </p:spPr>
        <p:txBody>
          <a:bodyPr/>
          <a:lstStyle/>
          <a:p>
            <a:pPr algn="just" fontAlgn="base">
              <a:buFont typeface="Arial" panose="020B0604020202020204" pitchFamily="34" charset="0"/>
              <a:buChar char="•"/>
            </a:pPr>
            <a:r>
              <a:rPr lang="en-IN" sz="2000" b="0" i="0" dirty="0">
                <a:solidFill>
                  <a:srgbClr val="273239"/>
                </a:solidFill>
                <a:effectLst/>
                <a:latin typeface="Times New Roman" panose="02020603050405020304" pitchFamily="18" charset="0"/>
                <a:cs typeface="Times New Roman" panose="02020603050405020304" pitchFamily="18" charset="0"/>
              </a:rPr>
              <a:t>D flip flop is an electronic devices that is known as “delay flip flop” or “data flip flop” which is used to store single bit of data. </a:t>
            </a:r>
          </a:p>
          <a:p>
            <a:pPr algn="just" fontAlgn="base">
              <a:buFont typeface="Arial" panose="020B0604020202020204" pitchFamily="34" charset="0"/>
              <a:buChar char="•"/>
            </a:pPr>
            <a:r>
              <a:rPr lang="en-IN" sz="2000" b="0" i="0" dirty="0">
                <a:solidFill>
                  <a:srgbClr val="273239"/>
                </a:solidFill>
                <a:effectLst/>
                <a:latin typeface="Times New Roman" panose="02020603050405020304" pitchFamily="18" charset="0"/>
                <a:cs typeface="Times New Roman" panose="02020603050405020304" pitchFamily="18" charset="0"/>
              </a:rPr>
              <a:t>D flip flops are synchronous or asynchronous. </a:t>
            </a:r>
          </a:p>
          <a:p>
            <a:pPr algn="just" fontAlgn="base">
              <a:buFont typeface="Arial" panose="020B0604020202020204" pitchFamily="34" charset="0"/>
              <a:buChar char="•"/>
            </a:pPr>
            <a:r>
              <a:rPr lang="en-IN" sz="2000" b="0" i="0" dirty="0">
                <a:solidFill>
                  <a:srgbClr val="273239"/>
                </a:solidFill>
                <a:effectLst/>
                <a:latin typeface="Times New Roman" panose="02020603050405020304" pitchFamily="18" charset="0"/>
                <a:cs typeface="Times New Roman" panose="02020603050405020304" pitchFamily="18" charset="0"/>
              </a:rPr>
              <a:t>The clock signal required for the synchronous version of D flip flops but not for the asynchronous one.</a:t>
            </a:r>
          </a:p>
          <a:p>
            <a:pPr algn="just" fontAlgn="base">
              <a:buFont typeface="Arial" panose="020B0604020202020204" pitchFamily="34" charset="0"/>
              <a:buChar char="•"/>
            </a:pPr>
            <a:r>
              <a:rPr lang="en-IN" sz="2000" b="0" i="0" dirty="0">
                <a:solidFill>
                  <a:srgbClr val="273239"/>
                </a:solidFill>
                <a:effectLst/>
                <a:latin typeface="Times New Roman" panose="02020603050405020304" pitchFamily="18" charset="0"/>
                <a:cs typeface="Times New Roman" panose="02020603050405020304" pitchFamily="18" charset="0"/>
              </a:rPr>
              <a:t>The D flip flop has two inputs, data  and clock input which controls the flip flop. when clock input is high, the data is transferred to the output of the flip flop and when the clock input is low, the output of the flip flop is held in its previous state.</a:t>
            </a:r>
          </a:p>
          <a:p>
            <a:br>
              <a:rPr lang="en-IN"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50242AA-7573-36FF-19DD-DA681E27CC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6146" name="Picture 2">
            <a:extLst>
              <a:ext uri="{FF2B5EF4-FFF2-40B4-BE49-F238E27FC236}">
                <a16:creationId xmlns:a16="http://schemas.microsoft.com/office/drawing/2014/main" id="{8EEECF48-C448-1001-1DCA-A04FA614B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050" y="4606925"/>
            <a:ext cx="5549900" cy="10795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CE7EA6A6-BF1A-ECA0-2A21-6A9A0F7E216C}"/>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640040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7DD2-53F4-F35E-EFEA-37FC639A6701}"/>
              </a:ext>
            </a:extLst>
          </p:cNvPr>
          <p:cNvSpPr>
            <a:spLocks noGrp="1"/>
          </p:cNvSpPr>
          <p:nvPr>
            <p:ph type="ctrTitle"/>
          </p:nvPr>
        </p:nvSpPr>
        <p:spPr/>
        <p:txBody>
          <a:bodyPr/>
          <a:lstStyle/>
          <a:p>
            <a:r>
              <a:rPr lang="en-IN" b="1" i="0" dirty="0">
                <a:solidFill>
                  <a:srgbClr val="273239"/>
                </a:solidFill>
                <a:effectLst/>
                <a:latin typeface="Nunito" pitchFamily="2" charset="77"/>
              </a:rPr>
              <a:t>Working of D Flip Flop</a:t>
            </a:r>
            <a:endParaRPr lang="en-US" dirty="0"/>
          </a:p>
        </p:txBody>
      </p:sp>
      <p:sp>
        <p:nvSpPr>
          <p:cNvPr id="3" name="Subtitle 2">
            <a:extLst>
              <a:ext uri="{FF2B5EF4-FFF2-40B4-BE49-F238E27FC236}">
                <a16:creationId xmlns:a16="http://schemas.microsoft.com/office/drawing/2014/main" id="{B915E098-6DD9-2DC7-C182-64FD459D520F}"/>
              </a:ext>
            </a:extLst>
          </p:cNvPr>
          <p:cNvSpPr>
            <a:spLocks noGrp="1"/>
          </p:cNvSpPr>
          <p:nvPr>
            <p:ph type="subTitle" idx="1"/>
          </p:nvPr>
        </p:nvSpPr>
        <p:spPr>
          <a:xfrm>
            <a:off x="495300" y="914401"/>
            <a:ext cx="8153400" cy="4724400"/>
          </a:xfrm>
        </p:spPr>
        <p:txBody>
          <a:bodyPr/>
          <a:lstStyle/>
          <a:p>
            <a:pPr algn="just"/>
            <a:r>
              <a:rPr lang="en-IN" sz="2400" b="0" i="0" dirty="0">
                <a:solidFill>
                  <a:srgbClr val="273239"/>
                </a:solidFill>
                <a:effectLst/>
                <a:latin typeface="Times New Roman" panose="02020603050405020304" pitchFamily="18" charset="0"/>
                <a:cs typeface="Times New Roman" panose="02020603050405020304" pitchFamily="18" charset="0"/>
              </a:rPr>
              <a:t>D flip flop consist of a single input D and two outputs (Q and Q’). The basic working of D Flip Flop is as follows:</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54575AE-F6AD-5243-F860-4D874E1CE7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6" name="Picture 5">
            <a:extLst>
              <a:ext uri="{FF2B5EF4-FFF2-40B4-BE49-F238E27FC236}">
                <a16:creationId xmlns:a16="http://schemas.microsoft.com/office/drawing/2014/main" id="{6C045D7B-3907-0ECA-0228-498830593D46}"/>
              </a:ext>
            </a:extLst>
          </p:cNvPr>
          <p:cNvPicPr>
            <a:picLocks noChangeAspect="1"/>
          </p:cNvPicPr>
          <p:nvPr/>
        </p:nvPicPr>
        <p:blipFill>
          <a:blip r:embed="rId2"/>
          <a:stretch>
            <a:fillRect/>
          </a:stretch>
        </p:blipFill>
        <p:spPr>
          <a:xfrm>
            <a:off x="264968" y="1828801"/>
            <a:ext cx="8614064" cy="4762988"/>
          </a:xfrm>
          <a:prstGeom prst="rect">
            <a:avLst/>
          </a:prstGeom>
        </p:spPr>
      </p:pic>
      <p:pic>
        <p:nvPicPr>
          <p:cNvPr id="7" name="Picture 6">
            <a:extLst>
              <a:ext uri="{FF2B5EF4-FFF2-40B4-BE49-F238E27FC236}">
                <a16:creationId xmlns:a16="http://schemas.microsoft.com/office/drawing/2014/main" id="{EA6DA8DB-B68F-16D4-4A25-3113D04110C5}"/>
              </a:ext>
            </a:extLst>
          </p:cNvPr>
          <p:cNvPicPr>
            <a:picLocks noChangeAspect="1"/>
          </p:cNvPicPr>
          <p:nvPr/>
        </p:nvPicPr>
        <p:blipFill>
          <a:blip r:embed="rId3"/>
          <a:stretch>
            <a:fillRect/>
          </a:stretch>
        </p:blipFill>
        <p:spPr>
          <a:xfrm>
            <a:off x="3390899" y="3992345"/>
            <a:ext cx="4907973" cy="2729130"/>
          </a:xfrm>
          <a:prstGeom prst="rect">
            <a:avLst/>
          </a:prstGeom>
        </p:spPr>
      </p:pic>
      <p:sp>
        <p:nvSpPr>
          <p:cNvPr id="8" name="Date Placeholder 7">
            <a:extLst>
              <a:ext uri="{FF2B5EF4-FFF2-40B4-BE49-F238E27FC236}">
                <a16:creationId xmlns:a16="http://schemas.microsoft.com/office/drawing/2014/main" id="{49DB2266-3D6A-AECC-1241-20341114608B}"/>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2454968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CE301-6050-81B2-F3C8-D9E20A115299}"/>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F3E6E238-8EE4-B9CB-52A9-96C8C2ECA3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10" name="Picture 9">
            <a:extLst>
              <a:ext uri="{FF2B5EF4-FFF2-40B4-BE49-F238E27FC236}">
                <a16:creationId xmlns:a16="http://schemas.microsoft.com/office/drawing/2014/main" id="{EFEE3395-50DC-93FB-80D0-6F73EEA276FB}"/>
              </a:ext>
            </a:extLst>
          </p:cNvPr>
          <p:cNvPicPr>
            <a:picLocks noChangeAspect="1"/>
          </p:cNvPicPr>
          <p:nvPr/>
        </p:nvPicPr>
        <p:blipFill>
          <a:blip r:embed="rId2"/>
          <a:stretch>
            <a:fillRect/>
          </a:stretch>
        </p:blipFill>
        <p:spPr>
          <a:xfrm>
            <a:off x="197426" y="914401"/>
            <a:ext cx="8844997" cy="4914899"/>
          </a:xfrm>
          <a:prstGeom prst="rect">
            <a:avLst/>
          </a:prstGeom>
        </p:spPr>
      </p:pic>
      <p:sp>
        <p:nvSpPr>
          <p:cNvPr id="5" name="TextBox 4">
            <a:extLst>
              <a:ext uri="{FF2B5EF4-FFF2-40B4-BE49-F238E27FC236}">
                <a16:creationId xmlns:a16="http://schemas.microsoft.com/office/drawing/2014/main" id="{93758289-6450-BFE6-A289-E06FFC9EE441}"/>
              </a:ext>
            </a:extLst>
          </p:cNvPr>
          <p:cNvSpPr txBox="1"/>
          <p:nvPr/>
        </p:nvSpPr>
        <p:spPr>
          <a:xfrm>
            <a:off x="592931" y="5800248"/>
            <a:ext cx="8122444" cy="523220"/>
          </a:xfrm>
          <a:prstGeom prst="rect">
            <a:avLst/>
          </a:prstGeom>
          <a:noFill/>
        </p:spPr>
        <p:txBody>
          <a:bodyPr wrap="square">
            <a:spAutoFit/>
          </a:bodyPr>
          <a:lstStyle/>
          <a:p>
            <a:r>
              <a:rPr lang="en-IN" b="0" i="0" dirty="0">
                <a:solidFill>
                  <a:srgbClr val="4D5156"/>
                </a:solidFill>
                <a:effectLst/>
                <a:latin typeface="arial" panose="020B0604020202020204" pitchFamily="34" charset="0"/>
              </a:rPr>
              <a:t>The characteristics table provides </a:t>
            </a:r>
            <a:r>
              <a:rPr lang="en-IN" b="1" i="0" dirty="0">
                <a:solidFill>
                  <a:srgbClr val="5F6368"/>
                </a:solidFill>
                <a:effectLst/>
                <a:latin typeface="arial" panose="020B0604020202020204" pitchFamily="34" charset="0"/>
              </a:rPr>
              <a:t>the information about the upcoming state in response to the specific inputs</a:t>
            </a:r>
            <a:endParaRPr lang="en-US" dirty="0"/>
          </a:p>
        </p:txBody>
      </p:sp>
      <p:sp>
        <p:nvSpPr>
          <p:cNvPr id="6" name="Date Placeholder 5">
            <a:extLst>
              <a:ext uri="{FF2B5EF4-FFF2-40B4-BE49-F238E27FC236}">
                <a16:creationId xmlns:a16="http://schemas.microsoft.com/office/drawing/2014/main" id="{615EE73F-67F3-F078-5D97-B05998650B5B}"/>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1165390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17D9-2545-057B-D3F5-8489B8C2895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14EDFB4-DD62-552E-BB5A-D94930FB1B6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176EAC51-234C-143B-F6B6-43FC379C58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6" name="Picture 5">
            <a:extLst>
              <a:ext uri="{FF2B5EF4-FFF2-40B4-BE49-F238E27FC236}">
                <a16:creationId xmlns:a16="http://schemas.microsoft.com/office/drawing/2014/main" id="{C52E7C77-4D4D-42A5-C4F9-7B4145DBDA9E}"/>
              </a:ext>
            </a:extLst>
          </p:cNvPr>
          <p:cNvPicPr>
            <a:picLocks noChangeAspect="1"/>
          </p:cNvPicPr>
          <p:nvPr/>
        </p:nvPicPr>
        <p:blipFill>
          <a:blip r:embed="rId2"/>
          <a:stretch>
            <a:fillRect/>
          </a:stretch>
        </p:blipFill>
        <p:spPr>
          <a:xfrm>
            <a:off x="223404" y="914401"/>
            <a:ext cx="8697191" cy="3875808"/>
          </a:xfrm>
          <a:prstGeom prst="rect">
            <a:avLst/>
          </a:prstGeom>
        </p:spPr>
      </p:pic>
      <p:sp>
        <p:nvSpPr>
          <p:cNvPr id="5" name="Date Placeholder 4">
            <a:extLst>
              <a:ext uri="{FF2B5EF4-FFF2-40B4-BE49-F238E27FC236}">
                <a16:creationId xmlns:a16="http://schemas.microsoft.com/office/drawing/2014/main" id="{F11754CE-0E81-72CA-87FC-BCDC3942F3A0}"/>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1313111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Adder</a:t>
            </a:r>
          </a:p>
        </p:txBody>
      </p:sp>
      <p:sp>
        <p:nvSpPr>
          <p:cNvPr id="3" name="Content Placeholder 2"/>
          <p:cNvSpPr>
            <a:spLocks noGrp="1"/>
          </p:cNvSpPr>
          <p:nvPr>
            <p:ph idx="1"/>
          </p:nvPr>
        </p:nvSpPr>
        <p:spPr/>
        <p:txBody>
          <a:bodyPr>
            <a:normAutofit lnSpcReduction="10000"/>
          </a:bodyPr>
          <a:lstStyle/>
          <a:p>
            <a:r>
              <a:rPr lang="en-US" i="1" dirty="0"/>
              <a:t>A logic circuit that performs the function of binary addition is called </a:t>
            </a:r>
            <a:r>
              <a:rPr lang="en-US" b="1" dirty="0"/>
              <a:t>electronic adder </a:t>
            </a:r>
            <a:r>
              <a:rPr lang="en-US" i="1" dirty="0"/>
              <a:t>or </a:t>
            </a:r>
            <a:r>
              <a:rPr lang="en-US" b="1" dirty="0"/>
              <a:t>adder. </a:t>
            </a:r>
          </a:p>
          <a:p>
            <a:r>
              <a:rPr lang="en-US" dirty="0"/>
              <a:t>The adder circuit consists of properly connected logic gates. </a:t>
            </a:r>
          </a:p>
          <a:p>
            <a:r>
              <a:rPr lang="en-US" dirty="0"/>
              <a:t>There are usually two forms of the adder in common applications:</a:t>
            </a:r>
          </a:p>
          <a:p>
            <a:pPr lvl="1"/>
            <a:r>
              <a:rPr lang="en-US" dirty="0"/>
              <a:t>Half adder </a:t>
            </a:r>
          </a:p>
          <a:p>
            <a:pPr lvl="1"/>
            <a:r>
              <a:rPr lang="en-US" dirty="0"/>
              <a:t>Full adder</a:t>
            </a:r>
          </a:p>
        </p:txBody>
      </p:sp>
      <p:sp>
        <p:nvSpPr>
          <p:cNvPr id="4" name="Date Placeholder 3">
            <a:extLst>
              <a:ext uri="{FF2B5EF4-FFF2-40B4-BE49-F238E27FC236}">
                <a16:creationId xmlns:a16="http://schemas.microsoft.com/office/drawing/2014/main" id="{5DB9FC25-DA64-BC84-011F-00BAFB6D7B94}"/>
              </a:ext>
            </a:extLst>
          </p:cNvPr>
          <p:cNvSpPr>
            <a:spLocks noGrp="1"/>
          </p:cNvSpPr>
          <p:nvPr>
            <p:ph type="dt" idx="10"/>
          </p:nvPr>
        </p:nvSpPr>
        <p:spPr/>
        <p:txBody>
          <a:bodyPr/>
          <a:lstStyle/>
          <a:p>
            <a:r>
              <a:rPr lang="en-IN"/>
              <a:t>22CS016</a:t>
            </a:r>
          </a:p>
        </p:txBody>
      </p:sp>
      <p:sp>
        <p:nvSpPr>
          <p:cNvPr id="5" name="Slide Number Placeholder 4">
            <a:extLst>
              <a:ext uri="{FF2B5EF4-FFF2-40B4-BE49-F238E27FC236}">
                <a16:creationId xmlns:a16="http://schemas.microsoft.com/office/drawing/2014/main" id="{5D3E241B-4E1C-50F7-87BE-D772B27AED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7B9C-0830-A726-B785-B82A8AC9D4D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A3DE0AF-C292-31E8-81BE-4458530DFEA4}"/>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A658DC6-D443-F54E-10AD-1958F355D9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pic>
        <p:nvPicPr>
          <p:cNvPr id="6" name="Picture 5">
            <a:extLst>
              <a:ext uri="{FF2B5EF4-FFF2-40B4-BE49-F238E27FC236}">
                <a16:creationId xmlns:a16="http://schemas.microsoft.com/office/drawing/2014/main" id="{FC6BBF83-7644-2AEF-0D98-D62F37CE5AF5}"/>
              </a:ext>
            </a:extLst>
          </p:cNvPr>
          <p:cNvPicPr>
            <a:picLocks noChangeAspect="1"/>
          </p:cNvPicPr>
          <p:nvPr/>
        </p:nvPicPr>
        <p:blipFill>
          <a:blip r:embed="rId2"/>
          <a:stretch>
            <a:fillRect/>
          </a:stretch>
        </p:blipFill>
        <p:spPr>
          <a:xfrm>
            <a:off x="169718" y="826598"/>
            <a:ext cx="8804564" cy="5204803"/>
          </a:xfrm>
          <a:prstGeom prst="rect">
            <a:avLst/>
          </a:prstGeom>
        </p:spPr>
      </p:pic>
      <p:sp>
        <p:nvSpPr>
          <p:cNvPr id="7" name="TextBox 6">
            <a:extLst>
              <a:ext uri="{FF2B5EF4-FFF2-40B4-BE49-F238E27FC236}">
                <a16:creationId xmlns:a16="http://schemas.microsoft.com/office/drawing/2014/main" id="{50EDADD2-3287-C63B-7DC3-D46ABF6E5076}"/>
              </a:ext>
            </a:extLst>
          </p:cNvPr>
          <p:cNvSpPr txBox="1"/>
          <p:nvPr/>
        </p:nvSpPr>
        <p:spPr>
          <a:xfrm>
            <a:off x="431006" y="6159339"/>
            <a:ext cx="8360569" cy="523220"/>
          </a:xfrm>
          <a:prstGeom prst="rect">
            <a:avLst/>
          </a:prstGeom>
          <a:noFill/>
        </p:spPr>
        <p:txBody>
          <a:bodyPr wrap="square">
            <a:spAutoFit/>
          </a:bodyPr>
          <a:lstStyle/>
          <a:p>
            <a:r>
              <a:rPr lang="en-IN" b="0" i="0" dirty="0">
                <a:solidFill>
                  <a:srgbClr val="4D5156"/>
                </a:solidFill>
                <a:effectLst/>
                <a:latin typeface="arial" panose="020B0604020202020204" pitchFamily="34" charset="0"/>
              </a:rPr>
              <a:t>An excitation table shows </a:t>
            </a:r>
            <a:r>
              <a:rPr lang="en-IN" b="1" i="0" dirty="0">
                <a:solidFill>
                  <a:srgbClr val="5F6368"/>
                </a:solidFill>
                <a:effectLst/>
                <a:latin typeface="arial" panose="020B0604020202020204" pitchFamily="34" charset="0"/>
              </a:rPr>
              <a:t>the minimum inputs that are necessary to generate a particular next state when the current</a:t>
            </a:r>
            <a:r>
              <a:rPr lang="en-IN" b="0" i="0" dirty="0">
                <a:solidFill>
                  <a:srgbClr val="4D5156"/>
                </a:solidFill>
                <a:effectLst/>
                <a:latin typeface="arial" panose="020B0604020202020204" pitchFamily="34" charset="0"/>
              </a:rPr>
              <a:t> state is known.</a:t>
            </a:r>
            <a:endParaRPr lang="en-US" dirty="0"/>
          </a:p>
        </p:txBody>
      </p:sp>
      <p:sp>
        <p:nvSpPr>
          <p:cNvPr id="8" name="Date Placeholder 7">
            <a:extLst>
              <a:ext uri="{FF2B5EF4-FFF2-40B4-BE49-F238E27FC236}">
                <a16:creationId xmlns:a16="http://schemas.microsoft.com/office/drawing/2014/main" id="{90103CF4-A54F-3B56-C86F-08F1C3FE875A}"/>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4237714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0" i="0" dirty="0">
                <a:solidFill>
                  <a:srgbClr val="610B38"/>
                </a:solidFill>
                <a:latin typeface="Arial"/>
                <a:ea typeface="Arial"/>
                <a:cs typeface="Arial"/>
                <a:sym typeface="Arial"/>
              </a:rPr>
              <a:t>D Flip Flop</a:t>
            </a:r>
            <a:endParaRPr dirty="0"/>
          </a:p>
        </p:txBody>
      </p:sp>
      <p:sp>
        <p:nvSpPr>
          <p:cNvPr id="380" name="Google Shape;380;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
        <p:nvSpPr>
          <p:cNvPr id="381" name="Google Shape;381;p24"/>
          <p:cNvSpPr txBox="1"/>
          <p:nvPr/>
        </p:nvSpPr>
        <p:spPr>
          <a:xfrm>
            <a:off x="358727" y="1269554"/>
            <a:ext cx="8208498"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0" i="0" u="none" strike="noStrike" cap="none">
                <a:solidFill>
                  <a:schemeClr val="dk1"/>
                </a:solidFill>
                <a:latin typeface="Inter"/>
                <a:ea typeface="Inter"/>
                <a:cs typeface="Inter"/>
                <a:sym typeface="Inter"/>
              </a:rPr>
              <a:t>D flip flop is a widely used flip flop in digital systems. The D flip flop is mostly used in shift-registers, counters, and input synchronization.</a:t>
            </a:r>
            <a:endParaRPr sz="1800" b="0" i="0" u="none" strike="noStrike" cap="none">
              <a:solidFill>
                <a:schemeClr val="dk1"/>
              </a:solidFill>
              <a:latin typeface="Arial"/>
              <a:ea typeface="Arial"/>
              <a:cs typeface="Arial"/>
              <a:sym typeface="Arial"/>
            </a:endParaRPr>
          </a:p>
        </p:txBody>
      </p:sp>
      <p:pic>
        <p:nvPicPr>
          <p:cNvPr id="382" name="Google Shape;382;p24" descr="Basics of Flip Flop"/>
          <p:cNvPicPr preferRelativeResize="0"/>
          <p:nvPr/>
        </p:nvPicPr>
        <p:blipFill rotWithShape="1">
          <a:blip r:embed="rId3">
            <a:alphaModFix/>
          </a:blip>
          <a:srcRect/>
          <a:stretch/>
        </p:blipFill>
        <p:spPr>
          <a:xfrm>
            <a:off x="606083" y="3486129"/>
            <a:ext cx="4724400" cy="2047875"/>
          </a:xfrm>
          <a:prstGeom prst="rect">
            <a:avLst/>
          </a:prstGeom>
          <a:noFill/>
          <a:ln>
            <a:noFill/>
          </a:ln>
        </p:spPr>
      </p:pic>
      <p:pic>
        <p:nvPicPr>
          <p:cNvPr id="383" name="Google Shape;383;p24" descr="Basics of Flip Flop"/>
          <p:cNvPicPr preferRelativeResize="0"/>
          <p:nvPr/>
        </p:nvPicPr>
        <p:blipFill rotWithShape="1">
          <a:blip r:embed="rId4">
            <a:alphaModFix/>
          </a:blip>
          <a:srcRect/>
          <a:stretch/>
        </p:blipFill>
        <p:spPr>
          <a:xfrm>
            <a:off x="5642317" y="3630859"/>
            <a:ext cx="2895600" cy="1770917"/>
          </a:xfrm>
          <a:prstGeom prst="rect">
            <a:avLst/>
          </a:prstGeom>
          <a:noFill/>
          <a:ln>
            <a:noFill/>
          </a:ln>
        </p:spPr>
      </p:pic>
      <p:sp>
        <p:nvSpPr>
          <p:cNvPr id="384" name="Google Shape;384;p24"/>
          <p:cNvSpPr txBox="1"/>
          <p:nvPr/>
        </p:nvSpPr>
        <p:spPr>
          <a:xfrm>
            <a:off x="5968366" y="3227141"/>
            <a:ext cx="1948375" cy="36933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Truth Table:</a:t>
            </a:r>
            <a:endParaRPr/>
          </a:p>
        </p:txBody>
      </p:sp>
      <p:sp>
        <p:nvSpPr>
          <p:cNvPr id="2" name="Date Placeholder 1">
            <a:extLst>
              <a:ext uri="{FF2B5EF4-FFF2-40B4-BE49-F238E27FC236}">
                <a16:creationId xmlns:a16="http://schemas.microsoft.com/office/drawing/2014/main" id="{AF55FC37-FD63-B838-8A67-91B26DC25274}"/>
              </a:ext>
            </a:extLst>
          </p:cNvPr>
          <p:cNvSpPr>
            <a:spLocks noGrp="1"/>
          </p:cNvSpPr>
          <p:nvPr>
            <p:ph type="dt" idx="10"/>
          </p:nvPr>
        </p:nvSpPr>
        <p:spPr/>
        <p:txBody>
          <a:bodyPr/>
          <a:lstStyle/>
          <a:p>
            <a:r>
              <a:rPr lang="en-IN"/>
              <a:t>22CS016</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87CF-BE54-FC78-5AFF-8A534816A63C}"/>
              </a:ext>
            </a:extLst>
          </p:cNvPr>
          <p:cNvSpPr>
            <a:spLocks noGrp="1"/>
          </p:cNvSpPr>
          <p:nvPr>
            <p:ph type="ctrTitle"/>
          </p:nvPr>
        </p:nvSpPr>
        <p:spPr/>
        <p:txBody>
          <a:bodyPr/>
          <a:lstStyle/>
          <a:p>
            <a:r>
              <a:rPr lang="en-US" b="0" i="0" dirty="0">
                <a:solidFill>
                  <a:srgbClr val="610B38"/>
                </a:solidFill>
                <a:latin typeface="Arial"/>
                <a:ea typeface="Arial"/>
                <a:cs typeface="Arial"/>
                <a:sym typeface="Arial"/>
              </a:rPr>
              <a:t>T Flip Flop</a:t>
            </a:r>
            <a:endParaRPr lang="en-US" dirty="0"/>
          </a:p>
        </p:txBody>
      </p:sp>
      <p:sp>
        <p:nvSpPr>
          <p:cNvPr id="3" name="Subtitle 2">
            <a:extLst>
              <a:ext uri="{FF2B5EF4-FFF2-40B4-BE49-F238E27FC236}">
                <a16:creationId xmlns:a16="http://schemas.microsoft.com/office/drawing/2014/main" id="{01713F89-87B8-B445-B691-93F1D748B74B}"/>
              </a:ext>
            </a:extLst>
          </p:cNvPr>
          <p:cNvSpPr>
            <a:spLocks noGrp="1"/>
          </p:cNvSpPr>
          <p:nvPr>
            <p:ph type="subTitle" idx="1"/>
          </p:nvPr>
        </p:nvSpPr>
        <p:spPr>
          <a:xfrm>
            <a:off x="266700" y="914401"/>
            <a:ext cx="8153400" cy="4724400"/>
          </a:xfrm>
        </p:spPr>
        <p:txBody>
          <a:bodyPr/>
          <a:lstStyle/>
          <a:p>
            <a:pPr algn="just"/>
            <a:r>
              <a:rPr lang="en-IN" sz="1600" b="0" i="0" dirty="0">
                <a:solidFill>
                  <a:srgbClr val="273239"/>
                </a:solidFill>
                <a:effectLst/>
                <a:latin typeface="Times New Roman" panose="02020603050405020304" pitchFamily="18" charset="0"/>
                <a:cs typeface="Times New Roman" panose="02020603050405020304" pitchFamily="18" charset="0"/>
              </a:rPr>
              <a:t>Flip-flop is a term that comes under digital electronics, and it is an electronic component that is used to store one single bit of information.</a:t>
            </a: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CBF80CE-6F78-7B77-38FA-EBAF6D3E48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pic>
        <p:nvPicPr>
          <p:cNvPr id="6" name="Picture 5">
            <a:extLst>
              <a:ext uri="{FF2B5EF4-FFF2-40B4-BE49-F238E27FC236}">
                <a16:creationId xmlns:a16="http://schemas.microsoft.com/office/drawing/2014/main" id="{119DE16D-8442-CE55-E158-FACCD54A34F3}"/>
              </a:ext>
            </a:extLst>
          </p:cNvPr>
          <p:cNvPicPr>
            <a:picLocks noChangeAspect="1"/>
          </p:cNvPicPr>
          <p:nvPr/>
        </p:nvPicPr>
        <p:blipFill>
          <a:blip r:embed="rId2"/>
          <a:stretch>
            <a:fillRect/>
          </a:stretch>
        </p:blipFill>
        <p:spPr>
          <a:xfrm>
            <a:off x="176645" y="1622425"/>
            <a:ext cx="8458199" cy="4997450"/>
          </a:xfrm>
          <a:prstGeom prst="rect">
            <a:avLst/>
          </a:prstGeom>
        </p:spPr>
      </p:pic>
      <p:sp>
        <p:nvSpPr>
          <p:cNvPr id="5" name="Date Placeholder 4">
            <a:extLst>
              <a:ext uri="{FF2B5EF4-FFF2-40B4-BE49-F238E27FC236}">
                <a16:creationId xmlns:a16="http://schemas.microsoft.com/office/drawing/2014/main" id="{F83ECAD6-ADA3-E439-4198-A7310B312FB0}"/>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2490037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3C72-FF69-8573-45D6-97545F9D30D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C079F79-F463-AF71-7B8A-18144FD80CF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CD83AF3-A910-07E6-765A-CF9546395F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pic>
        <p:nvPicPr>
          <p:cNvPr id="6" name="Picture 5">
            <a:extLst>
              <a:ext uri="{FF2B5EF4-FFF2-40B4-BE49-F238E27FC236}">
                <a16:creationId xmlns:a16="http://schemas.microsoft.com/office/drawing/2014/main" id="{E1D62B6D-40CF-8A9B-F851-A4EE0B1D1427}"/>
              </a:ext>
            </a:extLst>
          </p:cNvPr>
          <p:cNvPicPr>
            <a:picLocks noChangeAspect="1"/>
          </p:cNvPicPr>
          <p:nvPr/>
        </p:nvPicPr>
        <p:blipFill>
          <a:blip r:embed="rId2"/>
          <a:stretch>
            <a:fillRect/>
          </a:stretch>
        </p:blipFill>
        <p:spPr>
          <a:xfrm>
            <a:off x="0" y="828745"/>
            <a:ext cx="8610600" cy="5710167"/>
          </a:xfrm>
          <a:prstGeom prst="rect">
            <a:avLst/>
          </a:prstGeom>
        </p:spPr>
      </p:pic>
      <p:sp>
        <p:nvSpPr>
          <p:cNvPr id="5" name="Date Placeholder 4">
            <a:extLst>
              <a:ext uri="{FF2B5EF4-FFF2-40B4-BE49-F238E27FC236}">
                <a16:creationId xmlns:a16="http://schemas.microsoft.com/office/drawing/2014/main" id="{06058D4C-BB1C-552A-1705-A50BEF9159F5}"/>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142094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6CFD-4CD5-17C3-E732-B3D7E468B5F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A96DF72-5591-A1CB-E601-5A65D34B904B}"/>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3C5BAB9-7CDA-D031-859A-34165C3092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pic>
        <p:nvPicPr>
          <p:cNvPr id="6" name="Picture 5">
            <a:extLst>
              <a:ext uri="{FF2B5EF4-FFF2-40B4-BE49-F238E27FC236}">
                <a16:creationId xmlns:a16="http://schemas.microsoft.com/office/drawing/2014/main" id="{47483A6C-975D-A776-C690-B60AC1806F62}"/>
              </a:ext>
            </a:extLst>
          </p:cNvPr>
          <p:cNvPicPr>
            <a:picLocks noChangeAspect="1"/>
          </p:cNvPicPr>
          <p:nvPr/>
        </p:nvPicPr>
        <p:blipFill>
          <a:blip r:embed="rId2"/>
          <a:stretch>
            <a:fillRect/>
          </a:stretch>
        </p:blipFill>
        <p:spPr>
          <a:xfrm>
            <a:off x="285750" y="837667"/>
            <a:ext cx="8572500" cy="5792265"/>
          </a:xfrm>
          <a:prstGeom prst="rect">
            <a:avLst/>
          </a:prstGeom>
        </p:spPr>
      </p:pic>
      <p:pic>
        <p:nvPicPr>
          <p:cNvPr id="1028" name="Picture 4" descr="T Flip Flop">
            <a:extLst>
              <a:ext uri="{FF2B5EF4-FFF2-40B4-BE49-F238E27FC236}">
                <a16:creationId xmlns:a16="http://schemas.microsoft.com/office/drawing/2014/main" id="{CDC14086-3B45-D985-B377-96BC68773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4575441"/>
            <a:ext cx="8848725" cy="178752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B507B6EC-55E1-CB16-D38E-F3B64CEA8584}"/>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3224292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F827-6BFD-EA43-37F1-5588D783E50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F7DFAFD-43A7-CFF0-5E41-21D371D1114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DFC12BB3-2913-F85F-9A1A-B8E68DB865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6" name="Picture 5">
            <a:extLst>
              <a:ext uri="{FF2B5EF4-FFF2-40B4-BE49-F238E27FC236}">
                <a16:creationId xmlns:a16="http://schemas.microsoft.com/office/drawing/2014/main" id="{756ED4F2-05AD-779A-A946-1838C725CAAC}"/>
              </a:ext>
            </a:extLst>
          </p:cNvPr>
          <p:cNvPicPr>
            <a:picLocks noChangeAspect="1"/>
          </p:cNvPicPr>
          <p:nvPr/>
        </p:nvPicPr>
        <p:blipFill>
          <a:blip r:embed="rId2"/>
          <a:stretch>
            <a:fillRect/>
          </a:stretch>
        </p:blipFill>
        <p:spPr>
          <a:xfrm>
            <a:off x="0" y="890493"/>
            <a:ext cx="8482445" cy="5718125"/>
          </a:xfrm>
          <a:prstGeom prst="rect">
            <a:avLst/>
          </a:prstGeom>
        </p:spPr>
      </p:pic>
      <p:sp>
        <p:nvSpPr>
          <p:cNvPr id="5" name="Date Placeholder 4">
            <a:extLst>
              <a:ext uri="{FF2B5EF4-FFF2-40B4-BE49-F238E27FC236}">
                <a16:creationId xmlns:a16="http://schemas.microsoft.com/office/drawing/2014/main" id="{D2A9FC17-46BE-2D70-1F33-18BC6DC4E8B8}"/>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816817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CEA4-EC4E-C42F-E48A-60028EF0EFC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B4A97CC-5F50-7A9D-C2C5-EEAEC4DEFC7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1548A32-B40B-3316-D7D8-4B35248755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pic>
        <p:nvPicPr>
          <p:cNvPr id="6" name="Picture 5">
            <a:extLst>
              <a:ext uri="{FF2B5EF4-FFF2-40B4-BE49-F238E27FC236}">
                <a16:creationId xmlns:a16="http://schemas.microsoft.com/office/drawing/2014/main" id="{DE04CE74-9561-8629-492E-472C38105AB0}"/>
              </a:ext>
            </a:extLst>
          </p:cNvPr>
          <p:cNvPicPr>
            <a:picLocks noChangeAspect="1"/>
          </p:cNvPicPr>
          <p:nvPr/>
        </p:nvPicPr>
        <p:blipFill>
          <a:blip r:embed="rId2"/>
          <a:stretch>
            <a:fillRect/>
          </a:stretch>
        </p:blipFill>
        <p:spPr>
          <a:xfrm>
            <a:off x="145473" y="1003782"/>
            <a:ext cx="8153400" cy="5465857"/>
          </a:xfrm>
          <a:prstGeom prst="rect">
            <a:avLst/>
          </a:prstGeom>
        </p:spPr>
      </p:pic>
      <p:sp>
        <p:nvSpPr>
          <p:cNvPr id="5" name="Date Placeholder 4">
            <a:extLst>
              <a:ext uri="{FF2B5EF4-FFF2-40B4-BE49-F238E27FC236}">
                <a16:creationId xmlns:a16="http://schemas.microsoft.com/office/drawing/2014/main" id="{0FA8BE26-8A47-43D3-787E-5A02242BDD57}"/>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2741039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D900-E223-508F-ADE8-ACC0DFE1114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94694F8-400F-0A9D-0EC6-AB0FC1E2E06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D9DCD63E-89E1-4730-2F2C-D942A286D1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pic>
        <p:nvPicPr>
          <p:cNvPr id="6" name="Picture 5">
            <a:extLst>
              <a:ext uri="{FF2B5EF4-FFF2-40B4-BE49-F238E27FC236}">
                <a16:creationId xmlns:a16="http://schemas.microsoft.com/office/drawing/2014/main" id="{9489770C-A0EF-D19F-FC59-CF01952A6940}"/>
              </a:ext>
            </a:extLst>
          </p:cNvPr>
          <p:cNvPicPr>
            <a:picLocks noChangeAspect="1"/>
          </p:cNvPicPr>
          <p:nvPr/>
        </p:nvPicPr>
        <p:blipFill>
          <a:blip r:embed="rId2"/>
          <a:stretch>
            <a:fillRect/>
          </a:stretch>
        </p:blipFill>
        <p:spPr>
          <a:xfrm>
            <a:off x="0" y="914401"/>
            <a:ext cx="9150084" cy="5029199"/>
          </a:xfrm>
          <a:prstGeom prst="rect">
            <a:avLst/>
          </a:prstGeom>
        </p:spPr>
      </p:pic>
      <p:sp>
        <p:nvSpPr>
          <p:cNvPr id="5" name="Date Placeholder 4">
            <a:extLst>
              <a:ext uri="{FF2B5EF4-FFF2-40B4-BE49-F238E27FC236}">
                <a16:creationId xmlns:a16="http://schemas.microsoft.com/office/drawing/2014/main" id="{418AA542-B37F-D215-37B6-1AA44278197A}"/>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3271730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9624-B89D-C19D-71CD-10216AE77D9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C21DE5F-DAFB-99B1-4F7A-2DC3448DDFB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B8927B55-1AFE-9CE9-583E-91749388DD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pic>
        <p:nvPicPr>
          <p:cNvPr id="6" name="Picture 5">
            <a:extLst>
              <a:ext uri="{FF2B5EF4-FFF2-40B4-BE49-F238E27FC236}">
                <a16:creationId xmlns:a16="http://schemas.microsoft.com/office/drawing/2014/main" id="{DAA654A3-2574-3884-A388-145667E03813}"/>
              </a:ext>
            </a:extLst>
          </p:cNvPr>
          <p:cNvPicPr>
            <a:picLocks noChangeAspect="1"/>
          </p:cNvPicPr>
          <p:nvPr/>
        </p:nvPicPr>
        <p:blipFill>
          <a:blip r:embed="rId2"/>
          <a:stretch>
            <a:fillRect/>
          </a:stretch>
        </p:blipFill>
        <p:spPr>
          <a:xfrm>
            <a:off x="135081" y="914401"/>
            <a:ext cx="8595535" cy="4724400"/>
          </a:xfrm>
          <a:prstGeom prst="rect">
            <a:avLst/>
          </a:prstGeom>
        </p:spPr>
      </p:pic>
      <p:sp>
        <p:nvSpPr>
          <p:cNvPr id="5" name="Date Placeholder 4">
            <a:extLst>
              <a:ext uri="{FF2B5EF4-FFF2-40B4-BE49-F238E27FC236}">
                <a16:creationId xmlns:a16="http://schemas.microsoft.com/office/drawing/2014/main" id="{E8B3C4F9-E180-1705-BA89-150B434316FB}"/>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2502220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1524-3497-54B6-1A74-9A37FB3FD4F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777D13A-E9F1-9D26-E988-6293EC6FEEA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0E63C75-91FF-607B-48E7-766D2F7F43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pic>
        <p:nvPicPr>
          <p:cNvPr id="6" name="Picture 5">
            <a:extLst>
              <a:ext uri="{FF2B5EF4-FFF2-40B4-BE49-F238E27FC236}">
                <a16:creationId xmlns:a16="http://schemas.microsoft.com/office/drawing/2014/main" id="{F94A86FE-F70E-FDB0-A088-731CDDDA13E5}"/>
              </a:ext>
            </a:extLst>
          </p:cNvPr>
          <p:cNvPicPr>
            <a:picLocks noChangeAspect="1"/>
          </p:cNvPicPr>
          <p:nvPr/>
        </p:nvPicPr>
        <p:blipFill>
          <a:blip r:embed="rId2"/>
          <a:stretch>
            <a:fillRect/>
          </a:stretch>
        </p:blipFill>
        <p:spPr>
          <a:xfrm>
            <a:off x="145472" y="1045541"/>
            <a:ext cx="8633622" cy="2986132"/>
          </a:xfrm>
          <a:prstGeom prst="rect">
            <a:avLst/>
          </a:prstGeom>
        </p:spPr>
      </p:pic>
      <p:sp>
        <p:nvSpPr>
          <p:cNvPr id="5" name="Date Placeholder 4">
            <a:extLst>
              <a:ext uri="{FF2B5EF4-FFF2-40B4-BE49-F238E27FC236}">
                <a16:creationId xmlns:a16="http://schemas.microsoft.com/office/drawing/2014/main" id="{738A28E5-A9DC-A62C-AAD6-D8291DCFEB40}"/>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3349932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Adder</a:t>
            </a:r>
          </a:p>
        </p:txBody>
      </p:sp>
      <p:sp>
        <p:nvSpPr>
          <p:cNvPr id="5" name="Content Placeholder 4"/>
          <p:cNvSpPr>
            <a:spLocks noGrp="1"/>
          </p:cNvSpPr>
          <p:nvPr>
            <p:ph idx="1"/>
          </p:nvPr>
        </p:nvSpPr>
        <p:spPr/>
        <p:txBody>
          <a:bodyPr/>
          <a:lstStyle/>
          <a:p>
            <a:r>
              <a:rPr lang="en-US" dirty="0"/>
              <a:t>Half Adder</a:t>
            </a:r>
          </a:p>
          <a:p>
            <a:pPr lvl="1"/>
            <a:r>
              <a:rPr lang="en-US" dirty="0"/>
              <a:t>A logic circuit that can add two binary bits is called a half adder (</a:t>
            </a:r>
            <a:r>
              <a:rPr lang="en-US" i="1" dirty="0"/>
              <a:t>HA</a:t>
            </a:r>
            <a:r>
              <a:rPr lang="en-US" dirty="0"/>
              <a:t>)</a:t>
            </a:r>
            <a:br>
              <a:rPr lang="en-US" dirty="0"/>
            </a:br>
            <a:br>
              <a:rPr lang="en-US" dirty="0"/>
            </a:br>
            <a:endParaRPr lang="en-US" dirty="0"/>
          </a:p>
        </p:txBody>
      </p:sp>
      <p:pic>
        <p:nvPicPr>
          <p:cNvPr id="1027" name="Picture 3"/>
          <p:cNvPicPr>
            <a:picLocks noChangeAspect="1" noChangeArrowheads="1"/>
          </p:cNvPicPr>
          <p:nvPr/>
        </p:nvPicPr>
        <p:blipFill>
          <a:blip r:embed="rId2"/>
          <a:srcRect/>
          <a:stretch>
            <a:fillRect/>
          </a:stretch>
        </p:blipFill>
        <p:spPr bwMode="auto">
          <a:xfrm>
            <a:off x="762000" y="3276600"/>
            <a:ext cx="4216400" cy="19050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4876800" y="3429000"/>
            <a:ext cx="3774936" cy="2743201"/>
          </a:xfrm>
          <a:prstGeom prst="rect">
            <a:avLst/>
          </a:prstGeom>
          <a:noFill/>
          <a:ln w="9525">
            <a:noFill/>
            <a:miter lim="800000"/>
            <a:headEnd/>
            <a:tailEnd/>
          </a:ln>
          <a:effectLst/>
        </p:spPr>
      </p:pic>
      <p:sp>
        <p:nvSpPr>
          <p:cNvPr id="3" name="Date Placeholder 2">
            <a:extLst>
              <a:ext uri="{FF2B5EF4-FFF2-40B4-BE49-F238E27FC236}">
                <a16:creationId xmlns:a16="http://schemas.microsoft.com/office/drawing/2014/main" id="{531DA6BE-E508-D18A-87BA-D9F3D76274F0}"/>
              </a:ext>
            </a:extLst>
          </p:cNvPr>
          <p:cNvSpPr>
            <a:spLocks noGrp="1"/>
          </p:cNvSpPr>
          <p:nvPr>
            <p:ph type="dt" idx="10"/>
          </p:nvPr>
        </p:nvSpPr>
        <p:spPr/>
        <p:txBody>
          <a:bodyPr/>
          <a:lstStyle/>
          <a:p>
            <a:r>
              <a:rPr lang="en-IN"/>
              <a:t>22CS016</a:t>
            </a:r>
          </a:p>
        </p:txBody>
      </p:sp>
      <p:sp>
        <p:nvSpPr>
          <p:cNvPr id="4" name="Slide Number Placeholder 3">
            <a:extLst>
              <a:ext uri="{FF2B5EF4-FFF2-40B4-BE49-F238E27FC236}">
                <a16:creationId xmlns:a16="http://schemas.microsoft.com/office/drawing/2014/main" id="{3967C92E-C2A2-5080-4BE1-8E3FFD0E77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0" i="0" dirty="0">
                <a:solidFill>
                  <a:srgbClr val="610B38"/>
                </a:solidFill>
                <a:latin typeface="Arial"/>
                <a:ea typeface="Arial"/>
                <a:cs typeface="Arial"/>
                <a:sym typeface="Arial"/>
              </a:rPr>
              <a:t>T Flip Flop</a:t>
            </a:r>
            <a:endParaRPr dirty="0"/>
          </a:p>
        </p:txBody>
      </p:sp>
      <p:sp>
        <p:nvSpPr>
          <p:cNvPr id="390" name="Google Shape;39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391" name="Google Shape;391;p25"/>
          <p:cNvSpPr txBox="1"/>
          <p:nvPr/>
        </p:nvSpPr>
        <p:spPr>
          <a:xfrm>
            <a:off x="288388" y="1204036"/>
            <a:ext cx="8398412" cy="132343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Inter"/>
                <a:ea typeface="Inter"/>
                <a:cs typeface="Inter"/>
                <a:sym typeface="Inter"/>
              </a:rPr>
              <a:t>Just like JK flip-flop, T flip flop is used. Unlike JK flip flop, in T flip flop, there is only single input with the clock input. The T flip flop is constructed by connecting both of the inputs of JK flip flop together as a single input.</a:t>
            </a:r>
            <a:r>
              <a:rPr lang="en-US" sz="2400" b="0" i="0" u="none" strike="noStrike" cap="none">
                <a:solidFill>
                  <a:schemeClr val="dk1"/>
                </a:solidFill>
                <a:latin typeface="Inter"/>
                <a:ea typeface="Inter"/>
                <a:cs typeface="Inter"/>
                <a:sym typeface="Inter"/>
              </a:rPr>
              <a:t> </a:t>
            </a:r>
            <a:r>
              <a:rPr lang="en-US" sz="1800" b="0" i="0" u="none" strike="noStrike" cap="none">
                <a:solidFill>
                  <a:schemeClr val="dk1"/>
                </a:solidFill>
                <a:latin typeface="Inter"/>
                <a:ea typeface="Inter"/>
                <a:cs typeface="Inter"/>
                <a:sym typeface="Inter"/>
              </a:rPr>
              <a:t>The T flip flop is also known as </a:t>
            </a:r>
            <a:r>
              <a:rPr lang="en-US" sz="1800" b="1" i="0" u="none" strike="noStrike" cap="none">
                <a:solidFill>
                  <a:schemeClr val="dk1"/>
                </a:solidFill>
                <a:latin typeface="Inter"/>
                <a:ea typeface="Inter"/>
                <a:cs typeface="Inter"/>
                <a:sym typeface="Inter"/>
              </a:rPr>
              <a:t>Toggle flip-flop</a:t>
            </a:r>
            <a:r>
              <a:rPr lang="en-US" sz="1800" b="0" i="0" u="none" strike="noStrike" cap="none">
                <a:solidFill>
                  <a:schemeClr val="dk1"/>
                </a:solidFill>
                <a:latin typeface="Inter"/>
                <a:ea typeface="Inter"/>
                <a:cs typeface="Inter"/>
                <a:sym typeface="Inter"/>
              </a:rPr>
              <a:t>. These T flip-flops are able to find the complement of its state</a:t>
            </a:r>
            <a:r>
              <a:rPr lang="en-US" sz="2000" b="0" i="0" u="none" strike="noStrike" cap="none">
                <a:solidFill>
                  <a:schemeClr val="dk1"/>
                </a:solidFill>
                <a:latin typeface="Inter"/>
                <a:ea typeface="Inter"/>
                <a:cs typeface="Inter"/>
                <a:sym typeface="Inter"/>
              </a:rPr>
              <a:t>.</a:t>
            </a:r>
            <a:endParaRPr sz="1800" b="0" i="0" u="none" strike="noStrike" cap="none">
              <a:solidFill>
                <a:schemeClr val="dk1"/>
              </a:solidFill>
              <a:latin typeface="Arial"/>
              <a:ea typeface="Arial"/>
              <a:cs typeface="Arial"/>
              <a:sym typeface="Arial"/>
            </a:endParaRPr>
          </a:p>
        </p:txBody>
      </p:sp>
      <p:pic>
        <p:nvPicPr>
          <p:cNvPr id="392" name="Google Shape;392;p25" descr="Basics of Flip Flop"/>
          <p:cNvPicPr preferRelativeResize="0"/>
          <p:nvPr/>
        </p:nvPicPr>
        <p:blipFill rotWithShape="1">
          <a:blip r:embed="rId3">
            <a:alphaModFix/>
          </a:blip>
          <a:srcRect/>
          <a:stretch/>
        </p:blipFill>
        <p:spPr>
          <a:xfrm>
            <a:off x="144414" y="3249497"/>
            <a:ext cx="5000625" cy="2962275"/>
          </a:xfrm>
          <a:prstGeom prst="rect">
            <a:avLst/>
          </a:prstGeom>
          <a:noFill/>
          <a:ln>
            <a:noFill/>
          </a:ln>
        </p:spPr>
      </p:pic>
      <p:pic>
        <p:nvPicPr>
          <p:cNvPr id="393" name="Google Shape;393;p25" descr="Basics of Flip Flop"/>
          <p:cNvPicPr preferRelativeResize="0"/>
          <p:nvPr/>
        </p:nvPicPr>
        <p:blipFill rotWithShape="1">
          <a:blip r:embed="rId4">
            <a:alphaModFix/>
          </a:blip>
          <a:srcRect/>
          <a:stretch/>
        </p:blipFill>
        <p:spPr>
          <a:xfrm>
            <a:off x="5982433" y="3410043"/>
            <a:ext cx="1962150" cy="2514063"/>
          </a:xfrm>
          <a:prstGeom prst="rect">
            <a:avLst/>
          </a:prstGeom>
          <a:noFill/>
          <a:ln>
            <a:noFill/>
          </a:ln>
        </p:spPr>
      </p:pic>
      <p:sp>
        <p:nvSpPr>
          <p:cNvPr id="394" name="Google Shape;394;p25"/>
          <p:cNvSpPr txBox="1"/>
          <p:nvPr/>
        </p:nvSpPr>
        <p:spPr>
          <a:xfrm>
            <a:off x="5982433" y="2977799"/>
            <a:ext cx="1948375" cy="36933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Truth Table:</a:t>
            </a:r>
            <a:endParaRPr/>
          </a:p>
        </p:txBody>
      </p:sp>
      <p:sp>
        <p:nvSpPr>
          <p:cNvPr id="2" name="Date Placeholder 1">
            <a:extLst>
              <a:ext uri="{FF2B5EF4-FFF2-40B4-BE49-F238E27FC236}">
                <a16:creationId xmlns:a16="http://schemas.microsoft.com/office/drawing/2014/main" id="{BCE67BA9-21B1-0AAE-B80F-245E3FEB8267}"/>
              </a:ext>
            </a:extLst>
          </p:cNvPr>
          <p:cNvSpPr>
            <a:spLocks noGrp="1"/>
          </p:cNvSpPr>
          <p:nvPr>
            <p:ph type="dt" idx="10"/>
          </p:nvPr>
        </p:nvSpPr>
        <p:spPr/>
        <p:txBody>
          <a:bodyPr/>
          <a:lstStyle/>
          <a:p>
            <a:r>
              <a:rPr lang="en-IN"/>
              <a:t>22CS016</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0DA3-D59F-50C3-0622-85A239F9DD5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98343A7-2114-4EE4-F936-9E0CE41A0B0B}"/>
              </a:ext>
            </a:extLst>
          </p:cNvPr>
          <p:cNvSpPr>
            <a:spLocks noGrp="1"/>
          </p:cNvSpPr>
          <p:nvPr>
            <p:ph type="subTitle" idx="1"/>
          </p:nvPr>
        </p:nvSpPr>
        <p:spPr/>
        <p:txBody>
          <a:bodyPr/>
          <a:lstStyle/>
          <a:p>
            <a:endParaRPr lang="en-US" sz="8000" b="1"/>
          </a:p>
          <a:p>
            <a:r>
              <a:rPr lang="en-US" sz="8000" b="1"/>
              <a:t>The </a:t>
            </a:r>
            <a:r>
              <a:rPr lang="en-US" sz="8000" b="1" dirty="0"/>
              <a:t>End</a:t>
            </a:r>
          </a:p>
        </p:txBody>
      </p:sp>
      <p:sp>
        <p:nvSpPr>
          <p:cNvPr id="4" name="Slide Number Placeholder 3">
            <a:extLst>
              <a:ext uri="{FF2B5EF4-FFF2-40B4-BE49-F238E27FC236}">
                <a16:creationId xmlns:a16="http://schemas.microsoft.com/office/drawing/2014/main" id="{C9CDA966-AA66-1215-6FA6-5ABDDA6754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
        <p:nvSpPr>
          <p:cNvPr id="5" name="Date Placeholder 4">
            <a:extLst>
              <a:ext uri="{FF2B5EF4-FFF2-40B4-BE49-F238E27FC236}">
                <a16:creationId xmlns:a16="http://schemas.microsoft.com/office/drawing/2014/main" id="{F95743F0-7A08-D864-75FD-3B8BB9577DD7}"/>
              </a:ext>
            </a:extLst>
          </p:cNvPr>
          <p:cNvSpPr>
            <a:spLocks noGrp="1"/>
          </p:cNvSpPr>
          <p:nvPr>
            <p:ph type="dt" idx="10"/>
          </p:nvPr>
        </p:nvSpPr>
        <p:spPr/>
        <p:txBody>
          <a:bodyPr/>
          <a:lstStyle/>
          <a:p>
            <a:r>
              <a:rPr lang="en-IN"/>
              <a:t>22CS016</a:t>
            </a:r>
          </a:p>
        </p:txBody>
      </p:sp>
    </p:spTree>
    <p:extLst>
      <p:ext uri="{BB962C8B-B14F-4D97-AF65-F5344CB8AC3E}">
        <p14:creationId xmlns:p14="http://schemas.microsoft.com/office/powerpoint/2010/main" val="1522729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Adder</a:t>
            </a:r>
          </a:p>
        </p:txBody>
      </p:sp>
      <p:sp>
        <p:nvSpPr>
          <p:cNvPr id="3" name="Content Placeholder 2"/>
          <p:cNvSpPr>
            <a:spLocks noGrp="1"/>
          </p:cNvSpPr>
          <p:nvPr>
            <p:ph idx="1"/>
          </p:nvPr>
        </p:nvSpPr>
        <p:spPr/>
        <p:txBody>
          <a:bodyPr/>
          <a:lstStyle/>
          <a:p>
            <a:r>
              <a:rPr lang="en-US" dirty="0"/>
              <a:t>Half Adder Logic Circuit</a:t>
            </a:r>
          </a:p>
        </p:txBody>
      </p:sp>
      <p:pic>
        <p:nvPicPr>
          <p:cNvPr id="2050" name="Picture 2"/>
          <p:cNvPicPr>
            <a:picLocks noChangeAspect="1" noChangeArrowheads="1"/>
          </p:cNvPicPr>
          <p:nvPr/>
        </p:nvPicPr>
        <p:blipFill>
          <a:blip r:embed="rId2"/>
          <a:srcRect/>
          <a:stretch>
            <a:fillRect/>
          </a:stretch>
        </p:blipFill>
        <p:spPr bwMode="auto">
          <a:xfrm>
            <a:off x="2362200" y="2438400"/>
            <a:ext cx="4878761" cy="2571750"/>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746610AC-1F76-B881-63FA-DC80379976A6}"/>
              </a:ext>
            </a:extLst>
          </p:cNvPr>
          <p:cNvSpPr>
            <a:spLocks noGrp="1"/>
          </p:cNvSpPr>
          <p:nvPr>
            <p:ph type="dt" idx="10"/>
          </p:nvPr>
        </p:nvSpPr>
        <p:spPr/>
        <p:txBody>
          <a:bodyPr/>
          <a:lstStyle/>
          <a:p>
            <a:r>
              <a:rPr lang="en-IN"/>
              <a:t>22CS016</a:t>
            </a:r>
          </a:p>
        </p:txBody>
      </p:sp>
      <p:sp>
        <p:nvSpPr>
          <p:cNvPr id="5" name="Slide Number Placeholder 4">
            <a:extLst>
              <a:ext uri="{FF2B5EF4-FFF2-40B4-BE49-F238E27FC236}">
                <a16:creationId xmlns:a16="http://schemas.microsoft.com/office/drawing/2014/main" id="{DA83E018-411D-02B6-2FCF-D36A8152CF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Adder</a:t>
            </a:r>
          </a:p>
        </p:txBody>
      </p:sp>
      <p:sp>
        <p:nvSpPr>
          <p:cNvPr id="3" name="Content Placeholder 2"/>
          <p:cNvSpPr>
            <a:spLocks noGrp="1"/>
          </p:cNvSpPr>
          <p:nvPr>
            <p:ph idx="1"/>
          </p:nvPr>
        </p:nvSpPr>
        <p:spPr/>
        <p:txBody>
          <a:bodyPr/>
          <a:lstStyle/>
          <a:p>
            <a:r>
              <a:rPr lang="en-US" dirty="0"/>
              <a:t>Full Adder</a:t>
            </a:r>
          </a:p>
          <a:p>
            <a:pPr lvl="1"/>
            <a:r>
              <a:rPr lang="en-US" dirty="0"/>
              <a:t>A full adder adds two binary bits plus a carry input (</a:t>
            </a:r>
            <a:r>
              <a:rPr lang="en-US" i="1" dirty="0" err="1"/>
              <a:t>Cin</a:t>
            </a:r>
            <a:r>
              <a:rPr lang="en-US" dirty="0"/>
              <a:t>) to produce the sum (Σ) and carry (</a:t>
            </a:r>
            <a:r>
              <a:rPr lang="en-US" i="1" dirty="0"/>
              <a:t>Co</a:t>
            </a:r>
            <a:r>
              <a:rPr lang="en-US" dirty="0"/>
              <a:t>) outputs.</a:t>
            </a:r>
            <a:br>
              <a:rPr lang="en-US" dirty="0"/>
            </a:br>
            <a:br>
              <a:rPr lang="en-US" dirty="0"/>
            </a:br>
            <a:endParaRPr lang="en-US" dirty="0"/>
          </a:p>
        </p:txBody>
      </p:sp>
      <p:pic>
        <p:nvPicPr>
          <p:cNvPr id="3075" name="Picture 3"/>
          <p:cNvPicPr>
            <a:picLocks noChangeAspect="1" noChangeArrowheads="1"/>
          </p:cNvPicPr>
          <p:nvPr/>
        </p:nvPicPr>
        <p:blipFill>
          <a:blip r:embed="rId2"/>
          <a:srcRect/>
          <a:stretch>
            <a:fillRect/>
          </a:stretch>
        </p:blipFill>
        <p:spPr bwMode="auto">
          <a:xfrm>
            <a:off x="609600" y="3809999"/>
            <a:ext cx="4505325" cy="1527991"/>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4991100" y="3337461"/>
            <a:ext cx="3695700" cy="3215739"/>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8595F49D-B0FE-6AAD-E5C2-07FD1B0358BE}"/>
              </a:ext>
            </a:extLst>
          </p:cNvPr>
          <p:cNvSpPr>
            <a:spLocks noGrp="1"/>
          </p:cNvSpPr>
          <p:nvPr>
            <p:ph type="dt" idx="10"/>
          </p:nvPr>
        </p:nvSpPr>
        <p:spPr/>
        <p:txBody>
          <a:bodyPr/>
          <a:lstStyle/>
          <a:p>
            <a:r>
              <a:rPr lang="en-IN"/>
              <a:t>22CS016</a:t>
            </a:r>
          </a:p>
        </p:txBody>
      </p:sp>
      <p:sp>
        <p:nvSpPr>
          <p:cNvPr id="5" name="Slide Number Placeholder 4">
            <a:extLst>
              <a:ext uri="{FF2B5EF4-FFF2-40B4-BE49-F238E27FC236}">
                <a16:creationId xmlns:a16="http://schemas.microsoft.com/office/drawing/2014/main" id="{B10F6534-790E-6416-DEB5-70A56041E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Adder</a:t>
            </a:r>
          </a:p>
        </p:txBody>
      </p:sp>
      <p:sp>
        <p:nvSpPr>
          <p:cNvPr id="3" name="Content Placeholder 2"/>
          <p:cNvSpPr>
            <a:spLocks noGrp="1"/>
          </p:cNvSpPr>
          <p:nvPr>
            <p:ph idx="1"/>
          </p:nvPr>
        </p:nvSpPr>
        <p:spPr/>
        <p:txBody>
          <a:bodyPr/>
          <a:lstStyle/>
          <a:p>
            <a:r>
              <a:rPr lang="en-US" dirty="0"/>
              <a:t>Full Adder Logic Circuit</a:t>
            </a:r>
          </a:p>
        </p:txBody>
      </p:sp>
      <p:pic>
        <p:nvPicPr>
          <p:cNvPr id="4098" name="Picture 2"/>
          <p:cNvPicPr>
            <a:picLocks noChangeAspect="1" noChangeArrowheads="1"/>
          </p:cNvPicPr>
          <p:nvPr/>
        </p:nvPicPr>
        <p:blipFill>
          <a:blip r:embed="rId2"/>
          <a:srcRect/>
          <a:stretch>
            <a:fillRect/>
          </a:stretch>
        </p:blipFill>
        <p:spPr bwMode="auto">
          <a:xfrm>
            <a:off x="1524000" y="2743200"/>
            <a:ext cx="6858000" cy="1615109"/>
          </a:xfrm>
          <a:prstGeom prst="rect">
            <a:avLst/>
          </a:prstGeom>
          <a:noFill/>
          <a:ln w="9525">
            <a:noFill/>
            <a:miter lim="800000"/>
            <a:headEnd/>
            <a:tailEnd/>
          </a:ln>
          <a:effectLst/>
        </p:spPr>
      </p:pic>
      <p:sp>
        <p:nvSpPr>
          <p:cNvPr id="4" name="Date Placeholder 3">
            <a:extLst>
              <a:ext uri="{FF2B5EF4-FFF2-40B4-BE49-F238E27FC236}">
                <a16:creationId xmlns:a16="http://schemas.microsoft.com/office/drawing/2014/main" id="{E62D1A42-719A-1492-811A-5B99C324A939}"/>
              </a:ext>
            </a:extLst>
          </p:cNvPr>
          <p:cNvSpPr>
            <a:spLocks noGrp="1"/>
          </p:cNvSpPr>
          <p:nvPr>
            <p:ph type="dt" idx="10"/>
          </p:nvPr>
        </p:nvSpPr>
        <p:spPr/>
        <p:txBody>
          <a:bodyPr/>
          <a:lstStyle/>
          <a:p>
            <a:r>
              <a:rPr lang="en-IN"/>
              <a:t>22CS016</a:t>
            </a:r>
          </a:p>
        </p:txBody>
      </p:sp>
      <p:sp>
        <p:nvSpPr>
          <p:cNvPr id="5" name="Slide Number Placeholder 4">
            <a:extLst>
              <a:ext uri="{FF2B5EF4-FFF2-40B4-BE49-F238E27FC236}">
                <a16:creationId xmlns:a16="http://schemas.microsoft.com/office/drawing/2014/main" id="{811A1469-1F9F-94C6-4552-4C9745872B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Sequential Circuits </a:t>
            </a:r>
            <a:endParaRPr/>
          </a:p>
        </p:txBody>
      </p:sp>
      <p:sp>
        <p:nvSpPr>
          <p:cNvPr id="79" name="Google Shape;79;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80" name="Google Shape;80;p4"/>
          <p:cNvSpPr txBox="1"/>
          <p:nvPr/>
        </p:nvSpPr>
        <p:spPr>
          <a:xfrm>
            <a:off x="344659" y="1461682"/>
            <a:ext cx="8489852" cy="375487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outputs of the sequential circuits depend on both present inputs and present state(previous output).</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feedback path is present in the sequential circuits.</a:t>
            </a:r>
            <a:endParaRPr sz="20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In the sequential circuit, memory elements play an important role and require.</a:t>
            </a:r>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clock signal is required for sequential circuits.</a:t>
            </a:r>
            <a:endParaRPr sz="20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It is not simple to design a sequential circuit.</a:t>
            </a:r>
            <a:endParaRPr/>
          </a:p>
          <a:p>
            <a:pPr marL="0" marR="0" lvl="0" indent="0" algn="l" rtl="0">
              <a:lnSpc>
                <a:spcPct val="100000"/>
              </a:lnSpc>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Sequential Circuits are </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Flip Flops </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Registers</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Counters </a:t>
            </a:r>
            <a:endParaRPr/>
          </a:p>
          <a:p>
            <a:pPr marL="0" marR="0" lvl="0" indent="0" algn="l"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Latches etc.</a:t>
            </a:r>
            <a:endParaRPr/>
          </a:p>
        </p:txBody>
      </p:sp>
      <p:sp>
        <p:nvSpPr>
          <p:cNvPr id="2" name="Date Placeholder 1">
            <a:extLst>
              <a:ext uri="{FF2B5EF4-FFF2-40B4-BE49-F238E27FC236}">
                <a16:creationId xmlns:a16="http://schemas.microsoft.com/office/drawing/2014/main" id="{89307203-080C-AD82-DA97-855CE99858C8}"/>
              </a:ext>
            </a:extLst>
          </p:cNvPr>
          <p:cNvSpPr>
            <a:spLocks noGrp="1"/>
          </p:cNvSpPr>
          <p:nvPr>
            <p:ph type="dt" idx="10"/>
          </p:nvPr>
        </p:nvSpPr>
        <p:spPr/>
        <p:txBody>
          <a:bodyPr/>
          <a:lstStyle/>
          <a:p>
            <a:r>
              <a:rPr lang="en-IN"/>
              <a:t>22CS016</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1001</TotalTime>
  <Words>2960</Words>
  <Application>Microsoft Macintosh PowerPoint</Application>
  <PresentationFormat>On-screen Show (4:3)</PresentationFormat>
  <Paragraphs>365</Paragraphs>
  <Slides>51</Slides>
  <Notes>23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1" baseType="lpstr">
      <vt:lpstr>Arial</vt:lpstr>
      <vt:lpstr>Arial</vt:lpstr>
      <vt:lpstr>Times New Roman</vt:lpstr>
      <vt:lpstr>Nunito</vt:lpstr>
      <vt:lpstr>Inter</vt:lpstr>
      <vt:lpstr>Calibri</vt:lpstr>
      <vt:lpstr>Noto Sans Symbols</vt:lpstr>
      <vt:lpstr>Candara</vt:lpstr>
      <vt:lpstr>Office Theme</vt:lpstr>
      <vt:lpstr>Word.Document.8</vt:lpstr>
      <vt:lpstr>PowerPoint Presentation</vt:lpstr>
      <vt:lpstr>Types of Digital Circuits </vt:lpstr>
      <vt:lpstr>Combinational Circuits </vt:lpstr>
      <vt:lpstr>Adder</vt:lpstr>
      <vt:lpstr>Adder</vt:lpstr>
      <vt:lpstr>Adder</vt:lpstr>
      <vt:lpstr>Adder</vt:lpstr>
      <vt:lpstr>Adder</vt:lpstr>
      <vt:lpstr>Sequential Circuits </vt:lpstr>
      <vt:lpstr>Sequential Circuits </vt:lpstr>
      <vt:lpstr> </vt:lpstr>
      <vt:lpstr>Types of Sequential Circuits</vt:lpstr>
      <vt:lpstr> </vt:lpstr>
      <vt:lpstr>Clock Signal and Triggering</vt:lpstr>
      <vt:lpstr> </vt:lpstr>
      <vt:lpstr>Types of Triggering</vt:lpstr>
      <vt:lpstr> </vt:lpstr>
      <vt:lpstr> </vt:lpstr>
      <vt:lpstr> </vt:lpstr>
      <vt:lpstr> </vt:lpstr>
      <vt:lpstr> </vt:lpstr>
      <vt:lpstr> </vt:lpstr>
      <vt:lpstr>Basics of Flip Flop</vt:lpstr>
      <vt:lpstr>SR Flip Flop</vt:lpstr>
      <vt:lpstr>PowerPoint Presentation</vt:lpstr>
      <vt:lpstr>PowerPoint Presentation</vt:lpstr>
      <vt:lpstr>PowerPoint Presentation</vt:lpstr>
      <vt:lpstr>J-K Flip Flop</vt:lpstr>
      <vt:lpstr>PowerPoint Presentation</vt:lpstr>
      <vt:lpstr>PowerPoint Presentation</vt:lpstr>
      <vt:lpstr>PowerPoint Presentation</vt:lpstr>
      <vt:lpstr>PowerPoint Presentation</vt:lpstr>
      <vt:lpstr>J-K Flip-flop</vt:lpstr>
      <vt:lpstr>J-K Flip-flop</vt:lpstr>
      <vt:lpstr>The Master-Slave Configuration</vt:lpstr>
      <vt:lpstr>D Flip Flop</vt:lpstr>
      <vt:lpstr>Working of D Flip Flop</vt:lpstr>
      <vt:lpstr>PowerPoint Presentation</vt:lpstr>
      <vt:lpstr>PowerPoint Presentation</vt:lpstr>
      <vt:lpstr>PowerPoint Presentation</vt:lpstr>
      <vt:lpstr>D Flip Flop</vt:lpstr>
      <vt:lpstr>T Flip Flop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 Flip Flop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Dr Yogesh</cp:lastModifiedBy>
  <cp:revision>54</cp:revision>
  <dcterms:created xsi:type="dcterms:W3CDTF">2010-04-09T07:36:15Z</dcterms:created>
  <dcterms:modified xsi:type="dcterms:W3CDTF">2024-01-17T08:27:14Z</dcterms:modified>
</cp:coreProperties>
</file>